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34"/>
  </p:notesMasterIdLst>
  <p:handoutMasterIdLst>
    <p:handoutMasterId r:id="rId35"/>
  </p:handoutMasterIdLst>
  <p:sldIdLst>
    <p:sldId id="256" r:id="rId2"/>
    <p:sldId id="257" r:id="rId3"/>
    <p:sldId id="261" r:id="rId4"/>
    <p:sldId id="259" r:id="rId5"/>
    <p:sldId id="260" r:id="rId6"/>
    <p:sldId id="262" r:id="rId7"/>
    <p:sldId id="258" r:id="rId8"/>
    <p:sldId id="273" r:id="rId9"/>
    <p:sldId id="274" r:id="rId10"/>
    <p:sldId id="276" r:id="rId11"/>
    <p:sldId id="277" r:id="rId12"/>
    <p:sldId id="278" r:id="rId13"/>
    <p:sldId id="279" r:id="rId14"/>
    <p:sldId id="280" r:id="rId15"/>
    <p:sldId id="293" r:id="rId16"/>
    <p:sldId id="281" r:id="rId17"/>
    <p:sldId id="282" r:id="rId18"/>
    <p:sldId id="283" r:id="rId19"/>
    <p:sldId id="284" r:id="rId20"/>
    <p:sldId id="287" r:id="rId21"/>
    <p:sldId id="289" r:id="rId22"/>
    <p:sldId id="286" r:id="rId23"/>
    <p:sldId id="294" r:id="rId24"/>
    <p:sldId id="285" r:id="rId25"/>
    <p:sldId id="288" r:id="rId26"/>
    <p:sldId id="290" r:id="rId27"/>
    <p:sldId id="263" r:id="rId28"/>
    <p:sldId id="269" r:id="rId29"/>
    <p:sldId id="270" r:id="rId30"/>
    <p:sldId id="264" r:id="rId31"/>
    <p:sldId id="291" r:id="rId32"/>
    <p:sldId id="26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BF9155-B144-6541-BC5B-42AAF5EF53A1}">
          <p14:sldIdLst>
            <p14:sldId id="256"/>
            <p14:sldId id="257"/>
            <p14:sldId id="261"/>
            <p14:sldId id="259"/>
            <p14:sldId id="260"/>
            <p14:sldId id="262"/>
            <p14:sldId id="258"/>
            <p14:sldId id="273"/>
            <p14:sldId id="274"/>
            <p14:sldId id="276"/>
            <p14:sldId id="277"/>
            <p14:sldId id="278"/>
            <p14:sldId id="279"/>
            <p14:sldId id="280"/>
            <p14:sldId id="293"/>
            <p14:sldId id="281"/>
            <p14:sldId id="282"/>
            <p14:sldId id="283"/>
            <p14:sldId id="284"/>
            <p14:sldId id="287"/>
            <p14:sldId id="289"/>
            <p14:sldId id="286"/>
            <p14:sldId id="294"/>
            <p14:sldId id="285"/>
            <p14:sldId id="288"/>
            <p14:sldId id="290"/>
            <p14:sldId id="263"/>
            <p14:sldId id="269"/>
            <p14:sldId id="270"/>
          </p14:sldIdLst>
        </p14:section>
        <p14:section name="Untitled Section" id="{6EFBE716-2648-BF40-8A4C-70017DC49CF6}">
          <p14:sldIdLst>
            <p14:sldId id="264"/>
            <p14:sldId id="291"/>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B6DF"/>
    <a:srgbClr val="6DC837"/>
    <a:srgbClr val="5AB1FF"/>
    <a:srgbClr val="882BBB"/>
    <a:srgbClr val="1AC8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98" autoAdjust="0"/>
    <p:restoredTop sz="94660"/>
  </p:normalViewPr>
  <p:slideViewPr>
    <p:cSldViewPr snapToGrid="0" snapToObjects="1">
      <p:cViewPr>
        <p:scale>
          <a:sx n="73" d="100"/>
          <a:sy n="73" d="100"/>
        </p:scale>
        <p:origin x="-10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5" d="100"/>
          <a:sy n="105" d="100"/>
        </p:scale>
        <p:origin x="-128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DBEFEF-F86D-114C-ABC7-27050AF083FA}" type="datetime1">
              <a:rPr lang="en-GB" smtClean="0"/>
              <a:t>17/07/2014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B0E89E-6140-7E47-942F-D9970838F9ED}" type="slidenum">
              <a:rPr lang="en-US" smtClean="0"/>
              <a:t>‹#›</a:t>
            </a:fld>
            <a:endParaRPr lang="en-US"/>
          </a:p>
        </p:txBody>
      </p:sp>
    </p:spTree>
    <p:extLst>
      <p:ext uri="{BB962C8B-B14F-4D97-AF65-F5344CB8AC3E}">
        <p14:creationId xmlns:p14="http://schemas.microsoft.com/office/powerpoint/2010/main" val="33522963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D60352-4ABB-124E-8EEE-E06F3B177542}" type="datetime1">
              <a:rPr lang="en-GB" smtClean="0"/>
              <a:t>17/07/2014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A7148-6CA2-CD43-9FB8-F8158E26AD3A}" type="slidenum">
              <a:rPr lang="en-US" smtClean="0"/>
              <a:t>‹#›</a:t>
            </a:fld>
            <a:endParaRPr lang="en-US"/>
          </a:p>
        </p:txBody>
      </p:sp>
    </p:spTree>
    <p:extLst>
      <p:ext uri="{BB962C8B-B14F-4D97-AF65-F5344CB8AC3E}">
        <p14:creationId xmlns:p14="http://schemas.microsoft.com/office/powerpoint/2010/main" val="29868711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1</a:t>
            </a:fld>
            <a:endParaRPr lang="en-US"/>
          </a:p>
        </p:txBody>
      </p:sp>
    </p:spTree>
    <p:extLst>
      <p:ext uri="{BB962C8B-B14F-4D97-AF65-F5344CB8AC3E}">
        <p14:creationId xmlns:p14="http://schemas.microsoft.com/office/powerpoint/2010/main" val="96162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 boxes</a:t>
            </a:r>
            <a:r>
              <a:rPr lang="en-US" baseline="0" dirty="0" smtClean="0"/>
              <a:t> = teachers’ opinions obtained at schools visits</a:t>
            </a:r>
          </a:p>
          <a:p>
            <a:endParaRPr lang="en-US" baseline="0" dirty="0" smtClean="0"/>
          </a:p>
          <a:p>
            <a:r>
              <a:rPr lang="en-US" baseline="0" dirty="0" smtClean="0"/>
              <a:t>Green boxes = pupil’s opinions obtained at schools visits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10</a:t>
            </a:fld>
            <a:endParaRPr lang="en-US"/>
          </a:p>
        </p:txBody>
      </p:sp>
    </p:spTree>
    <p:extLst>
      <p:ext uri="{BB962C8B-B14F-4D97-AF65-F5344CB8AC3E}">
        <p14:creationId xmlns:p14="http://schemas.microsoft.com/office/powerpoint/2010/main" val="3925979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‘force the student or student team to think through the steps</a:t>
            </a:r>
            <a:r>
              <a:rPr lang="en-US" baseline="0" dirty="0" smtClean="0"/>
              <a:t> of the construction process’ </a:t>
            </a:r>
            <a:r>
              <a:rPr lang="en-US" baseline="0" dirty="0" err="1" smtClean="0"/>
              <a:t>Helle</a:t>
            </a:r>
            <a:r>
              <a:rPr lang="en-US" baseline="0" dirty="0" smtClean="0"/>
              <a:t> (2006), p. 291.</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11</a:t>
            </a:fld>
            <a:endParaRPr lang="en-US"/>
          </a:p>
        </p:txBody>
      </p:sp>
    </p:spTree>
    <p:extLst>
      <p:ext uri="{BB962C8B-B14F-4D97-AF65-F5344CB8AC3E}">
        <p14:creationId xmlns:p14="http://schemas.microsoft.com/office/powerpoint/2010/main" val="4013949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Yrs</a:t>
            </a:r>
            <a:r>
              <a:rPr lang="en-US" baseline="0" dirty="0" smtClean="0"/>
              <a:t> 9 and 12 chosen because pivotal in terms of uptake for GCSE and A level. Students therefore n</a:t>
            </a:r>
            <a:r>
              <a:rPr lang="en-US" dirty="0" smtClean="0"/>
              <a:t>eed</a:t>
            </a:r>
            <a:r>
              <a:rPr lang="en-US" baseline="0" dirty="0" smtClean="0"/>
              <a:t> to know KS targets and curriculum. This information has been partly researched by them, partly provided by me and other teachers…</a:t>
            </a:r>
            <a:endParaRPr lang="en-US" dirty="0" smtClean="0"/>
          </a:p>
          <a:p>
            <a:endParaRPr lang="en-US" dirty="0" smtClean="0"/>
          </a:p>
          <a:p>
            <a:r>
              <a:rPr lang="en-US" dirty="0" smtClean="0"/>
              <a:t>Possible weakness here is that none of our students are</a:t>
            </a:r>
            <a:r>
              <a:rPr lang="en-US" baseline="0" dirty="0" smtClean="0"/>
              <a:t> teachers, but they are mostly working in schools or have interest in education. See </a:t>
            </a:r>
            <a:r>
              <a:rPr lang="en-US" baseline="0" dirty="0" err="1" smtClean="0"/>
              <a:t>Helle</a:t>
            </a:r>
            <a:r>
              <a:rPr lang="en-US" baseline="0" dirty="0" smtClean="0"/>
              <a:t>, p. 290</a:t>
            </a:r>
          </a:p>
          <a:p>
            <a:endParaRPr lang="en-US" baseline="0" dirty="0" smtClean="0"/>
          </a:p>
          <a:p>
            <a:r>
              <a:rPr lang="en-US" baseline="0" dirty="0" smtClean="0"/>
              <a:t>Resources must be fit for purpose and readily applicable to curriculum</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12</a:t>
            </a:fld>
            <a:endParaRPr lang="en-US"/>
          </a:p>
        </p:txBody>
      </p:sp>
    </p:spTree>
    <p:extLst>
      <p:ext uri="{BB962C8B-B14F-4D97-AF65-F5344CB8AC3E}">
        <p14:creationId xmlns:p14="http://schemas.microsoft.com/office/powerpoint/2010/main" val="1602683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Leaves scope for decisions regarding the pacing, sequencing and actual content of learning.</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learner control gives the students the opportunity to ‘</a:t>
            </a:r>
            <a:r>
              <a:rPr lang="en-US" sz="1200" kern="1200" dirty="0" err="1" smtClean="0">
                <a:solidFill>
                  <a:schemeClr val="tx1"/>
                </a:solidFill>
                <a:effectLst/>
                <a:latin typeface="+mn-lt"/>
                <a:ea typeface="+mn-ea"/>
                <a:cs typeface="+mn-cs"/>
              </a:rPr>
              <a:t>utilise</a:t>
            </a:r>
            <a:r>
              <a:rPr lang="en-US" sz="1200" kern="1200" dirty="0" smtClean="0">
                <a:solidFill>
                  <a:schemeClr val="tx1"/>
                </a:solidFill>
                <a:effectLst/>
                <a:latin typeface="+mn-lt"/>
                <a:ea typeface="+mn-ea"/>
                <a:cs typeface="+mn-cs"/>
              </a:rPr>
              <a:t> their prior knowledge and experience.’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work their way to the solution in their own idiosyncratic way’.</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Helle</a:t>
            </a:r>
            <a:r>
              <a:rPr lang="en-US" sz="1200" kern="1200" baseline="0" dirty="0" smtClean="0">
                <a:solidFill>
                  <a:schemeClr val="tx1"/>
                </a:solidFill>
                <a:effectLst/>
                <a:latin typeface="+mn-lt"/>
                <a:ea typeface="+mn-ea"/>
                <a:cs typeface="+mn-cs"/>
              </a:rPr>
              <a:t>, p. 292.</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13</a:t>
            </a:fld>
            <a:endParaRPr lang="en-US"/>
          </a:p>
        </p:txBody>
      </p:sp>
    </p:spTree>
    <p:extLst>
      <p:ext uri="{BB962C8B-B14F-4D97-AF65-F5344CB8AC3E}">
        <p14:creationId xmlns:p14="http://schemas.microsoft.com/office/powerpoint/2010/main" val="307747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 chosen for authenticity</a:t>
            </a:r>
            <a:r>
              <a:rPr lang="en-US" baseline="0" dirty="0" smtClean="0"/>
              <a:t> and </a:t>
            </a:r>
            <a:r>
              <a:rPr lang="en-US" baseline="0" dirty="0" err="1" smtClean="0"/>
              <a:t>regionality</a:t>
            </a:r>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14</a:t>
            </a:fld>
            <a:endParaRPr lang="en-US"/>
          </a:p>
        </p:txBody>
      </p:sp>
    </p:spTree>
    <p:extLst>
      <p:ext uri="{BB962C8B-B14F-4D97-AF65-F5344CB8AC3E}">
        <p14:creationId xmlns:p14="http://schemas.microsoft.com/office/powerpoint/2010/main" val="1222473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3ACE22-F2DD-F545-BEC6-098C12629D7D}" type="slidenum">
              <a:rPr lang="fr-FR"/>
              <a:pPr eaLnBrk="1" hangingPunct="1"/>
              <a:t>15</a:t>
            </a:fld>
            <a:endParaRPr lang="fr-F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fr-FR" dirty="0" smtClean="0"/>
              <a:t>As</a:t>
            </a:r>
            <a:r>
              <a:rPr lang="fr-FR" baseline="0" dirty="0" smtClean="0"/>
              <a:t> one of the </a:t>
            </a:r>
            <a:r>
              <a:rPr lang="fr-FR" baseline="0" dirty="0" err="1" smtClean="0"/>
              <a:t>conference</a:t>
            </a:r>
            <a:r>
              <a:rPr lang="fr-FR" baseline="0" dirty="0" smtClean="0"/>
              <a:t> </a:t>
            </a:r>
            <a:r>
              <a:rPr lang="fr-FR" baseline="0" dirty="0" err="1" smtClean="0"/>
              <a:t>delegates</a:t>
            </a:r>
            <a:r>
              <a:rPr lang="fr-FR" baseline="0" dirty="0" smtClean="0"/>
              <a:t> </a:t>
            </a:r>
            <a:r>
              <a:rPr lang="fr-FR" baseline="0" dirty="0" err="1" smtClean="0"/>
              <a:t>pointed</a:t>
            </a:r>
            <a:r>
              <a:rPr lang="fr-FR" baseline="0" dirty="0" smtClean="0"/>
              <a:t> out to me,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interesting</a:t>
            </a:r>
            <a:r>
              <a:rPr lang="fr-FR" baseline="0" dirty="0" smtClean="0"/>
              <a:t> to </a:t>
            </a:r>
            <a:r>
              <a:rPr lang="fr-FR" baseline="0" dirty="0" err="1" smtClean="0"/>
              <a:t>see</a:t>
            </a:r>
            <a:r>
              <a:rPr lang="fr-FR" baseline="0" dirty="0" smtClean="0"/>
              <a:t> </a:t>
            </a:r>
            <a:r>
              <a:rPr lang="fr-FR" baseline="0" dirty="0" err="1" smtClean="0"/>
              <a:t>Wasabi</a:t>
            </a:r>
            <a:r>
              <a:rPr lang="fr-FR" baseline="0" dirty="0" smtClean="0"/>
              <a:t> on the menu (not a </a:t>
            </a:r>
            <a:r>
              <a:rPr lang="fr-FR" baseline="0" dirty="0" err="1" smtClean="0"/>
              <a:t>typically</a:t>
            </a:r>
            <a:r>
              <a:rPr lang="fr-FR" baseline="0" dirty="0" smtClean="0"/>
              <a:t> French </a:t>
            </a:r>
            <a:r>
              <a:rPr lang="fr-FR" baseline="0" dirty="0" err="1" smtClean="0"/>
              <a:t>product</a:t>
            </a:r>
            <a:r>
              <a:rPr lang="fr-FR" baseline="0" dirty="0" smtClean="0"/>
              <a:t>), and </a:t>
            </a:r>
            <a:r>
              <a:rPr lang="fr-FR" baseline="0" dirty="0" err="1" smtClean="0"/>
              <a:t>it</a:t>
            </a:r>
            <a:r>
              <a:rPr lang="fr-FR" baseline="0" dirty="0" smtClean="0"/>
              <a:t> </a:t>
            </a:r>
            <a:r>
              <a:rPr lang="fr-FR" baseline="0" dirty="0" err="1" smtClean="0"/>
              <a:t>might</a:t>
            </a:r>
            <a:r>
              <a:rPr lang="fr-FR" baseline="0" dirty="0" smtClean="0"/>
              <a:t> </a:t>
            </a:r>
            <a:r>
              <a:rPr lang="fr-FR" baseline="0" dirty="0" err="1" smtClean="0"/>
              <a:t>be</a:t>
            </a:r>
            <a:r>
              <a:rPr lang="fr-FR" baseline="0" dirty="0" smtClean="0"/>
              <a:t> </a:t>
            </a:r>
            <a:r>
              <a:rPr lang="fr-FR" baseline="0" dirty="0" err="1" smtClean="0"/>
              <a:t>interesting</a:t>
            </a:r>
            <a:r>
              <a:rPr lang="fr-FR" baseline="0" dirty="0" smtClean="0"/>
              <a:t> </a:t>
            </a:r>
            <a:r>
              <a:rPr lang="fr-FR" baseline="0" dirty="0" err="1" smtClean="0"/>
              <a:t>perhaps</a:t>
            </a:r>
            <a:r>
              <a:rPr lang="fr-FR" baseline="0" dirty="0" smtClean="0"/>
              <a:t> to talk about </a:t>
            </a:r>
            <a:r>
              <a:rPr lang="fr-FR" baseline="0" dirty="0" err="1" smtClean="0"/>
              <a:t>what</a:t>
            </a:r>
            <a:r>
              <a:rPr lang="fr-FR" baseline="0" dirty="0" smtClean="0"/>
              <a:t> </a:t>
            </a:r>
            <a:r>
              <a:rPr lang="fr-FR" baseline="0" dirty="0" err="1" smtClean="0"/>
              <a:t>its</a:t>
            </a:r>
            <a:r>
              <a:rPr lang="fr-FR" baseline="0" dirty="0" smtClean="0"/>
              <a:t> place on the menu </a:t>
            </a:r>
            <a:r>
              <a:rPr lang="fr-FR" baseline="0" dirty="0" err="1" smtClean="0"/>
              <a:t>here</a:t>
            </a:r>
            <a:r>
              <a:rPr lang="fr-FR" baseline="0" dirty="0" smtClean="0"/>
              <a:t> </a:t>
            </a:r>
            <a:r>
              <a:rPr lang="fr-FR" baseline="0" dirty="0" err="1" smtClean="0"/>
              <a:t>says</a:t>
            </a:r>
            <a:r>
              <a:rPr lang="fr-FR" baseline="0" dirty="0" smtClean="0"/>
              <a:t> about pluri-</a:t>
            </a:r>
            <a:r>
              <a:rPr lang="fr-FR" baseline="0" dirty="0" err="1" smtClean="0"/>
              <a:t>culturalism</a:t>
            </a:r>
            <a:r>
              <a:rPr lang="fr-FR" baseline="0" dirty="0" smtClean="0"/>
              <a:t> in France.</a:t>
            </a:r>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the students on an Erasmus university course made the comment about the </a:t>
            </a:r>
            <a:r>
              <a:rPr lang="en-US" baseline="0" dirty="0" err="1" smtClean="0"/>
              <a:t>Educatec</a:t>
            </a:r>
            <a:r>
              <a:rPr lang="en-US" baseline="0" dirty="0" smtClean="0"/>
              <a:t> education conference (showing that the project had pushed her in the direction of researching technology and pedagogy even though her Year Abroad placement is not a teaching placement).</a:t>
            </a:r>
          </a:p>
          <a:p>
            <a:endParaRPr lang="en-US" baseline="0" dirty="0" smtClean="0"/>
          </a:p>
          <a:p>
            <a:r>
              <a:rPr lang="en-US" baseline="0" dirty="0" smtClean="0"/>
              <a:t>The other comments show students probing the topics they have come across by (in one case) testing them out on French natives and (in the other) seeking to apply specific questions about place and regional difference to a commonly-taught topic.</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F1A7148-6CA2-CD43-9FB8-F8158E26AD3A}" type="slidenum">
              <a:rPr lang="en-US" smtClean="0"/>
              <a:t>16</a:t>
            </a:fld>
            <a:endParaRPr lang="en-US"/>
          </a:p>
        </p:txBody>
      </p:sp>
    </p:spTree>
    <p:extLst>
      <p:ext uri="{BB962C8B-B14F-4D97-AF65-F5344CB8AC3E}">
        <p14:creationId xmlns:p14="http://schemas.microsoft.com/office/powerpoint/2010/main" val="76901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learning environment and the environment where the retrieval of the information is supposed to take place should be similar, in that we inadvertently (or implicitly) code aspects of our learning environment, while explicitly coding subject matter; this is presumably why aspects of the environment serve as cues facilitating retrieval;’. </a:t>
            </a:r>
            <a:r>
              <a:rPr lang="en-US" sz="1200" kern="1200" dirty="0" err="1" smtClean="0">
                <a:solidFill>
                  <a:schemeClr val="tx1"/>
                </a:solidFill>
                <a:effectLst/>
                <a:latin typeface="+mn-lt"/>
                <a:ea typeface="+mn-ea"/>
                <a:cs typeface="+mn-cs"/>
              </a:rPr>
              <a:t>Helle</a:t>
            </a:r>
            <a:r>
              <a:rPr lang="en-US" sz="1200" kern="1200" dirty="0" smtClean="0">
                <a:solidFill>
                  <a:schemeClr val="tx1"/>
                </a:solidFill>
                <a:effectLst/>
                <a:latin typeface="+mn-lt"/>
                <a:ea typeface="+mn-ea"/>
                <a:cs typeface="+mn-cs"/>
              </a:rPr>
              <a:t>, p.</a:t>
            </a:r>
            <a:r>
              <a:rPr lang="en-US" sz="1200" kern="1200" baseline="0" dirty="0" smtClean="0">
                <a:solidFill>
                  <a:schemeClr val="tx1"/>
                </a:solidFill>
                <a:effectLst/>
                <a:latin typeface="+mn-lt"/>
                <a:ea typeface="+mn-ea"/>
                <a:cs typeface="+mn-cs"/>
              </a:rPr>
              <a:t> 293.</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participate in authentic practices and </a:t>
            </a:r>
            <a:r>
              <a:rPr lang="en-US" sz="1200" kern="1200" dirty="0" err="1" smtClean="0">
                <a:solidFill>
                  <a:schemeClr val="tx1"/>
                </a:solidFill>
                <a:effectLst/>
                <a:latin typeface="+mn-lt"/>
                <a:ea typeface="+mn-ea"/>
                <a:cs typeface="+mn-cs"/>
              </a:rPr>
              <a:t>practise</a:t>
            </a:r>
            <a:r>
              <a:rPr lang="en-US" sz="1200" kern="1200" dirty="0" smtClean="0">
                <a:solidFill>
                  <a:schemeClr val="tx1"/>
                </a:solidFill>
                <a:effectLst/>
                <a:latin typeface="+mn-lt"/>
                <a:ea typeface="+mn-ea"/>
                <a:cs typeface="+mn-cs"/>
              </a:rPr>
              <a:t> skills needed in real life projects.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17</a:t>
            </a:fld>
            <a:endParaRPr lang="en-US"/>
          </a:p>
        </p:txBody>
      </p:sp>
    </p:spTree>
    <p:extLst>
      <p:ext uri="{BB962C8B-B14F-4D97-AF65-F5344CB8AC3E}">
        <p14:creationId xmlns:p14="http://schemas.microsoft.com/office/powerpoint/2010/main" val="3219845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worth noting</a:t>
            </a:r>
            <a:r>
              <a:rPr lang="en-US" baseline="0" dirty="0" smtClean="0"/>
              <a:t> that within the rubrics ‘francophone’ and ‘</a:t>
            </a:r>
            <a:r>
              <a:rPr lang="en-US" baseline="0" dirty="0" err="1" smtClean="0"/>
              <a:t>anglophone</a:t>
            </a:r>
            <a:r>
              <a:rPr lang="en-US" baseline="0" dirty="0" smtClean="0"/>
              <a:t>’ there sits a host of different cultural perspectives that pupils can be encouraged to explore as they explore </a:t>
            </a:r>
            <a:r>
              <a:rPr lang="en-US" baseline="0" dirty="0" err="1" smtClean="0"/>
              <a:t>interculture</a:t>
            </a:r>
            <a:r>
              <a:rPr lang="en-US" baseline="0" dirty="0" smtClean="0"/>
              <a:t> and otherness…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18</a:t>
            </a:fld>
            <a:endParaRPr lang="en-US"/>
          </a:p>
        </p:txBody>
      </p:sp>
    </p:spTree>
    <p:extLst>
      <p:ext uri="{BB962C8B-B14F-4D97-AF65-F5344CB8AC3E}">
        <p14:creationId xmlns:p14="http://schemas.microsoft.com/office/powerpoint/2010/main" val="2666201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Conversation around authenticity</a:t>
            </a:r>
            <a:r>
              <a:rPr lang="en-US" baseline="0" dirty="0" smtClean="0"/>
              <a:t> of BD, which spread amongst several members of the group. Interestingly, the discussion began to cross age groups – from children to adult readers; to cross regions and even to cross countries.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19</a:t>
            </a:fld>
            <a:endParaRPr lang="en-US"/>
          </a:p>
        </p:txBody>
      </p:sp>
    </p:spTree>
    <p:extLst>
      <p:ext uri="{BB962C8B-B14F-4D97-AF65-F5344CB8AC3E}">
        <p14:creationId xmlns:p14="http://schemas.microsoft.com/office/powerpoint/2010/main" val="90713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 that students close in age to pupils, can identify</a:t>
            </a:r>
            <a:r>
              <a:rPr lang="en-US" baseline="0" dirty="0" smtClean="0"/>
              <a:t> more ‘relevant’ resources…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a:t>
            </a:fld>
            <a:endParaRPr lang="en-US"/>
          </a:p>
        </p:txBody>
      </p:sp>
    </p:spTree>
    <p:extLst>
      <p:ext uri="{BB962C8B-B14F-4D97-AF65-F5344CB8AC3E}">
        <p14:creationId xmlns:p14="http://schemas.microsoft.com/office/powerpoint/2010/main" val="4234858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Cross-cultural connections / disconnections</a:t>
            </a:r>
            <a:r>
              <a:rPr lang="en-US" baseline="0" dirty="0" smtClean="0"/>
              <a:t> and language…</a:t>
            </a:r>
          </a:p>
          <a:p>
            <a:endParaRPr lang="en-US" baseline="0" dirty="0" smtClean="0"/>
          </a:p>
          <a:p>
            <a:r>
              <a:rPr lang="en-US" baseline="0" dirty="0" err="1" smtClean="0"/>
              <a:t>Translingual</a:t>
            </a:r>
            <a:r>
              <a:rPr lang="en-US" baseline="0" dirty="0" smtClean="0"/>
              <a:t> and transcultural competencies demonstrated here in the ability the student shows to examine how language and image are used to create particular cultural pictures and tones. A good example of the grasping that language can </a:t>
            </a:r>
            <a:r>
              <a:rPr lang="en-US" i="1" baseline="0" dirty="0" smtClean="0"/>
              <a:t>make </a:t>
            </a:r>
            <a:r>
              <a:rPr lang="en-US" baseline="0" dirty="0" smtClean="0"/>
              <a:t>culture rather than simply give an account of it…</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20</a:t>
            </a:fld>
            <a:endParaRPr lang="en-US"/>
          </a:p>
        </p:txBody>
      </p:sp>
    </p:spTree>
    <p:extLst>
      <p:ext uri="{BB962C8B-B14F-4D97-AF65-F5344CB8AC3E}">
        <p14:creationId xmlns:p14="http://schemas.microsoft.com/office/powerpoint/2010/main" val="2983435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a:t>
            </a:r>
            <a:r>
              <a:rPr lang="en-US" baseline="0" dirty="0" smtClean="0"/>
              <a:t> read also: getting lost, running out of money / budgeting; not being able to have working lunch. These ‘live’ experiences are just what the project hopes to transplant in pupils as far as this is possible (</a:t>
            </a:r>
            <a:r>
              <a:rPr lang="en-US" baseline="0" dirty="0" err="1" smtClean="0"/>
              <a:t>ie</a:t>
            </a:r>
            <a:r>
              <a:rPr lang="en-US" baseline="0" dirty="0" smtClean="0"/>
              <a:t>: the affective response to being the ‘other’ as well as a cognitive approach to language and cultural difference)</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21</a:t>
            </a:fld>
            <a:endParaRPr lang="en-US"/>
          </a:p>
        </p:txBody>
      </p:sp>
    </p:spTree>
    <p:extLst>
      <p:ext uri="{BB962C8B-B14F-4D97-AF65-F5344CB8AC3E}">
        <p14:creationId xmlns:p14="http://schemas.microsoft.com/office/powerpoint/2010/main" val="296649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Nb</a:t>
            </a:r>
            <a:r>
              <a:rPr lang="en-US" dirty="0" smtClean="0"/>
              <a:t>: Hobbies of school children in the Canadian</a:t>
            </a:r>
            <a:r>
              <a:rPr lang="en-US" baseline="0" dirty="0" smtClean="0"/>
              <a:t> classes included </a:t>
            </a:r>
            <a:r>
              <a:rPr lang="en-US" dirty="0" smtClean="0"/>
              <a:t>hunting</a:t>
            </a:r>
            <a:r>
              <a:rPr lang="en-US" baseline="0" dirty="0" smtClean="0"/>
              <a:t>, something that would certainly be real point of contrast with Coventry school children’s experience</a:t>
            </a:r>
          </a:p>
          <a:p>
            <a:endParaRPr lang="en-US" baseline="0" dirty="0" smtClean="0"/>
          </a:p>
          <a:p>
            <a:r>
              <a:rPr lang="en-US" baseline="0" dirty="0" smtClean="0"/>
              <a:t>Deep learning in evidence in the comment on the right: awareness of making problematic assumptions about culture based on what the online world shows us…</a:t>
            </a:r>
          </a:p>
          <a:p>
            <a:endParaRPr lang="en-US" baseline="0" dirty="0" smtClean="0"/>
          </a:p>
          <a:p>
            <a:r>
              <a:rPr lang="en-US" baseline="0" dirty="0" smtClean="0"/>
              <a:t>Other resources sourced have included town trails for children; elements of history in museum and art gallery resources; physical geography (maps and landscapes); human geography (demographics; tourist leaflets); hard copy reading material; menus and recipes; receipts showing supermarket spending; posters and campaign leaflets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22</a:t>
            </a:fld>
            <a:endParaRPr lang="en-US"/>
          </a:p>
        </p:txBody>
      </p:sp>
    </p:spTree>
    <p:extLst>
      <p:ext uri="{BB962C8B-B14F-4D97-AF65-F5344CB8AC3E}">
        <p14:creationId xmlns:p14="http://schemas.microsoft.com/office/powerpoint/2010/main" val="1137392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23</a:t>
            </a:fld>
            <a:endParaRPr lang="en-US"/>
          </a:p>
        </p:txBody>
      </p:sp>
    </p:spTree>
    <p:extLst>
      <p:ext uri="{BB962C8B-B14F-4D97-AF65-F5344CB8AC3E}">
        <p14:creationId xmlns:p14="http://schemas.microsoft.com/office/powerpoint/2010/main" val="2950727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me, this brings us to the question</a:t>
            </a:r>
            <a:r>
              <a:rPr lang="en-US" baseline="0" dirty="0" smtClean="0"/>
              <a:t> of p</a:t>
            </a:r>
            <a:r>
              <a:rPr lang="en-US" dirty="0" smtClean="0"/>
              <a:t>roject outcomes: what</a:t>
            </a:r>
            <a:r>
              <a:rPr lang="en-US" baseline="0" dirty="0" smtClean="0"/>
              <a:t> materials to include in class packs and in online resources; how to put it together; what our values are as we assemble it. </a:t>
            </a:r>
          </a:p>
          <a:p>
            <a:endParaRPr lang="en-US" baseline="0" dirty="0" smtClean="0"/>
          </a:p>
          <a:p>
            <a:r>
              <a:rPr lang="en-US" baseline="0" dirty="0" smtClean="0"/>
              <a:t>In particular, the question of how to bring culture into the classroom in a live way is something the project clearly seeks to address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24</a:t>
            </a:fld>
            <a:endParaRPr lang="en-US"/>
          </a:p>
        </p:txBody>
      </p:sp>
    </p:spTree>
    <p:extLst>
      <p:ext uri="{BB962C8B-B14F-4D97-AF65-F5344CB8AC3E}">
        <p14:creationId xmlns:p14="http://schemas.microsoft.com/office/powerpoint/2010/main" val="906773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 about linguistic</a:t>
            </a:r>
            <a:r>
              <a:rPr lang="en-US" baseline="0" dirty="0" smtClean="0"/>
              <a:t> aims (in many ways the more simple of the tasks…)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25</a:t>
            </a:fld>
            <a:endParaRPr lang="en-US"/>
          </a:p>
        </p:txBody>
      </p:sp>
    </p:spTree>
    <p:extLst>
      <p:ext uri="{BB962C8B-B14F-4D97-AF65-F5344CB8AC3E}">
        <p14:creationId xmlns:p14="http://schemas.microsoft.com/office/powerpoint/2010/main" val="1354233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Conveying cultural experiences is more of a challenge. Here students have developed</a:t>
            </a:r>
            <a:r>
              <a:rPr lang="en-US" baseline="0" dirty="0" smtClean="0"/>
              <a:t> the idea of the r</a:t>
            </a:r>
            <a:r>
              <a:rPr lang="en-US" dirty="0" smtClean="0"/>
              <a:t>esearch project.</a:t>
            </a:r>
            <a:r>
              <a:rPr lang="en-US" baseline="0" dirty="0" smtClean="0"/>
              <a:t> It was felt that both </a:t>
            </a:r>
            <a:r>
              <a:rPr lang="en-US" baseline="0" dirty="0" err="1" smtClean="0"/>
              <a:t>yr</a:t>
            </a:r>
            <a:r>
              <a:rPr lang="en-US" baseline="0" dirty="0" smtClean="0"/>
              <a:t> 9 and </a:t>
            </a:r>
            <a:r>
              <a:rPr lang="en-US" baseline="0" dirty="0" err="1" smtClean="0"/>
              <a:t>yr</a:t>
            </a:r>
            <a:r>
              <a:rPr lang="en-US" baseline="0" dirty="0" smtClean="0"/>
              <a:t> 12 students would be capable of this (note one quote from the end-of-year questionnaire set for the student project team: ‘I think students also want to be given some responsibility, especially in year 9 where they want to show that they’re grown up and in charge.’ </a:t>
            </a:r>
          </a:p>
          <a:p>
            <a:endParaRPr lang="en-US" baseline="0" dirty="0" smtClean="0"/>
          </a:p>
          <a:p>
            <a:r>
              <a:rPr lang="en-US" baseline="0" dirty="0" smtClean="0"/>
              <a:t>For year 12s, this kind of activity could also whet their appetites by helping them develop the kind of creative thinking that the students have done in France / Canada and get to do regularly in their university studies. </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26</a:t>
            </a:fld>
            <a:endParaRPr lang="en-US"/>
          </a:p>
        </p:txBody>
      </p:sp>
    </p:spTree>
    <p:extLst>
      <p:ext uri="{BB962C8B-B14F-4D97-AF65-F5344CB8AC3E}">
        <p14:creationId xmlns:p14="http://schemas.microsoft.com/office/powerpoint/2010/main" val="129046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50000"/>
              </a:lnSpc>
            </a:pPr>
            <a:r>
              <a:rPr lang="en-US" dirty="0" smtClean="0"/>
              <a:t>‘The idea of </a:t>
            </a:r>
            <a:r>
              <a:rPr lang="en-US" dirty="0" err="1" smtClean="0"/>
              <a:t>translingual</a:t>
            </a:r>
            <a:r>
              <a:rPr lang="en-US" dirty="0" smtClean="0"/>
              <a:t> and transcultural competence, in contrast, places value on the ability to operate between languages. Students are educated to function as informed and capable interlocutors with educated native speakers in the target language. They are also trained to reflect on the </a:t>
            </a:r>
          </a:p>
          <a:p>
            <a:pPr>
              <a:lnSpc>
                <a:spcPct val="50000"/>
              </a:lnSpc>
            </a:pPr>
            <a:r>
              <a:rPr lang="en-US" dirty="0" smtClean="0"/>
              <a:t>world and themselves through the lens of another language and culture. They learn to comprehend speakers of the target language as members of foreign societies and to grasp themselves as Americans—that is, as members of a society that is foreign to others. They also learn to relate to</a:t>
            </a:r>
            <a:r>
              <a:rPr lang="en-US" baseline="0" dirty="0" smtClean="0"/>
              <a:t> fellow members of their own society who speak languages other than English.</a:t>
            </a:r>
            <a:r>
              <a:rPr lang="en-US" dirty="0" smtClean="0"/>
              <a:t>’ (MLA</a:t>
            </a:r>
            <a:r>
              <a:rPr lang="en-US" baseline="0" dirty="0" smtClean="0"/>
              <a:t> (2007), p. 237)</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27</a:t>
            </a:fld>
            <a:endParaRPr lang="en-US"/>
          </a:p>
        </p:txBody>
      </p:sp>
    </p:spTree>
    <p:extLst>
      <p:ext uri="{BB962C8B-B14F-4D97-AF65-F5344CB8AC3E}">
        <p14:creationId xmlns:p14="http://schemas.microsoft.com/office/powerpoint/2010/main" val="3815715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28</a:t>
            </a:fld>
            <a:endParaRPr lang="en-US"/>
          </a:p>
        </p:txBody>
      </p:sp>
    </p:spTree>
    <p:extLst>
      <p:ext uri="{BB962C8B-B14F-4D97-AF65-F5344CB8AC3E}">
        <p14:creationId xmlns:p14="http://schemas.microsoft.com/office/powerpoint/2010/main" val="81953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keen to encourage research and production in the pupils</a:t>
            </a:r>
          </a:p>
          <a:p>
            <a:endParaRPr lang="en-US" dirty="0" smtClean="0"/>
          </a:p>
          <a:p>
            <a:r>
              <a:rPr lang="en-US" dirty="0" smtClean="0"/>
              <a:t>Steering one’s way through cultural</a:t>
            </a:r>
            <a:r>
              <a:rPr lang="en-US" baseline="0" dirty="0" smtClean="0"/>
              <a:t> difference. A real sense has been gained by YA students of being in a society where you are foreign to others. The question is: how can this be translated into classroom experience? </a:t>
            </a:r>
          </a:p>
          <a:p>
            <a:endParaRPr lang="en-US" baseline="0" dirty="0" smtClean="0"/>
          </a:p>
          <a:p>
            <a:r>
              <a:rPr lang="en-US" baseline="0" dirty="0" err="1" smtClean="0"/>
              <a:t>Yr</a:t>
            </a:r>
            <a:r>
              <a:rPr lang="en-US" baseline="0" dirty="0" smtClean="0"/>
              <a:t> 12 possible topics : economic geography: the High Street, why it is failing? How is it different? Body image? Presentation in magazines</a:t>
            </a:r>
          </a:p>
          <a:p>
            <a:endParaRPr lang="en-US" baseline="0" dirty="0" smtClean="0"/>
          </a:p>
          <a:p>
            <a:r>
              <a:rPr lang="en-US" baseline="0" dirty="0" err="1" smtClean="0"/>
              <a:t>Maths</a:t>
            </a:r>
            <a:r>
              <a:rPr lang="en-US" baseline="0" dirty="0" smtClean="0"/>
              <a:t>: working out co-ordinates on maps; budgeting…(</a:t>
            </a:r>
            <a:r>
              <a:rPr lang="en-US" baseline="0" dirty="0" err="1" smtClean="0"/>
              <a:t>yr</a:t>
            </a:r>
            <a:r>
              <a:rPr lang="en-US" baseline="0" dirty="0" smtClean="0"/>
              <a:t> 9)</a:t>
            </a:r>
          </a:p>
          <a:p>
            <a:r>
              <a:rPr lang="en-US" baseline="0" dirty="0" smtClean="0"/>
              <a:t>Cross curricular: </a:t>
            </a:r>
            <a:r>
              <a:rPr lang="en-US" baseline="0" dirty="0" err="1" smtClean="0"/>
              <a:t>maths</a:t>
            </a:r>
            <a:r>
              <a:rPr lang="en-US" baseline="0" dirty="0" smtClean="0"/>
              <a:t>; tourism; physical landscape; demographics…</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29</a:t>
            </a:fld>
            <a:endParaRPr lang="en-US"/>
          </a:p>
        </p:txBody>
      </p:sp>
    </p:spTree>
    <p:extLst>
      <p:ext uri="{BB962C8B-B14F-4D97-AF65-F5344CB8AC3E}">
        <p14:creationId xmlns:p14="http://schemas.microsoft.com/office/powerpoint/2010/main" val="187750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3</a:t>
            </a:fld>
            <a:endParaRPr lang="en-US"/>
          </a:p>
        </p:txBody>
      </p:sp>
    </p:spTree>
    <p:extLst>
      <p:ext uri="{BB962C8B-B14F-4D97-AF65-F5344CB8AC3E}">
        <p14:creationId xmlns:p14="http://schemas.microsoft.com/office/powerpoint/2010/main" val="196783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Desire to show that FL study is part of the humanities and produces critical thinking. Story </a:t>
            </a:r>
            <a:r>
              <a:rPr lang="en-US" baseline="0" dirty="0" smtClean="0"/>
              <a:t>and cultural memory highly important to the students’ developing sense of where they are when they are abroad..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Historical,</a:t>
            </a:r>
            <a:r>
              <a:rPr lang="en-US" baseline="0" dirty="0" smtClean="0"/>
              <a:t> geographical, and cultural understanding is at least as important to our students as obvious linguistic differences…</a:t>
            </a:r>
            <a:endParaRPr lang="en-US" dirty="0" smtClean="0"/>
          </a:p>
          <a:p>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30</a:t>
            </a:fld>
            <a:endParaRPr lang="en-US"/>
          </a:p>
        </p:txBody>
      </p:sp>
    </p:spTree>
    <p:extLst>
      <p:ext uri="{BB962C8B-B14F-4D97-AF65-F5344CB8AC3E}">
        <p14:creationId xmlns:p14="http://schemas.microsoft.com/office/powerpoint/2010/main" val="244808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a:t>
            </a:r>
            <a:r>
              <a:rPr lang="en-US" baseline="0" dirty="0" smtClean="0"/>
              <a:t> packs; online testing facilities in the form of quizzes</a:t>
            </a:r>
          </a:p>
          <a:p>
            <a:endParaRPr lang="en-US" baseline="0" dirty="0" smtClean="0"/>
          </a:p>
          <a:p>
            <a:r>
              <a:rPr lang="en-US" baseline="0" dirty="0" smtClean="0"/>
              <a:t>Making these will be a challenge and worries about moving from research to lesson plans have certainly been articulated within the group’s forum. There is also some uncertainty about how we can make something new and engaging…</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31</a:t>
            </a:fld>
            <a:endParaRPr lang="en-US"/>
          </a:p>
        </p:txBody>
      </p:sp>
    </p:spTree>
    <p:extLst>
      <p:ext uri="{BB962C8B-B14F-4D97-AF65-F5344CB8AC3E}">
        <p14:creationId xmlns:p14="http://schemas.microsoft.com/office/powerpoint/2010/main" val="20902171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32</a:t>
            </a:fld>
            <a:endParaRPr lang="en-US"/>
          </a:p>
        </p:txBody>
      </p:sp>
    </p:spTree>
    <p:extLst>
      <p:ext uri="{BB962C8B-B14F-4D97-AF65-F5344CB8AC3E}">
        <p14:creationId xmlns:p14="http://schemas.microsoft.com/office/powerpoint/2010/main" val="3553890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4</a:t>
            </a:fld>
            <a:endParaRPr lang="en-US"/>
          </a:p>
        </p:txBody>
      </p:sp>
    </p:spTree>
    <p:extLst>
      <p:ext uri="{BB962C8B-B14F-4D97-AF65-F5344CB8AC3E}">
        <p14:creationId xmlns:p14="http://schemas.microsoft.com/office/powerpoint/2010/main" val="118635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5</a:t>
            </a:fld>
            <a:endParaRPr lang="en-US"/>
          </a:p>
        </p:txBody>
      </p:sp>
    </p:spTree>
    <p:extLst>
      <p:ext uri="{BB962C8B-B14F-4D97-AF65-F5344CB8AC3E}">
        <p14:creationId xmlns:p14="http://schemas.microsoft.com/office/powerpoint/2010/main" val="309990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6</a:t>
            </a:fld>
            <a:endParaRPr lang="en-US"/>
          </a:p>
        </p:txBody>
      </p:sp>
    </p:spTree>
    <p:extLst>
      <p:ext uri="{BB962C8B-B14F-4D97-AF65-F5344CB8AC3E}">
        <p14:creationId xmlns:p14="http://schemas.microsoft.com/office/powerpoint/2010/main" val="402337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r>
              <a:rPr lang="en-US" baseline="30000" dirty="0" smtClean="0"/>
              <a:t>th</a:t>
            </a:r>
            <a:r>
              <a:rPr lang="en-US" dirty="0" smtClean="0"/>
              <a:t> point: emphasis</a:t>
            </a:r>
            <a:r>
              <a:rPr lang="en-US" baseline="0" dirty="0" smtClean="0"/>
              <a:t> on context for reasons of authenticity</a:t>
            </a:r>
          </a:p>
          <a:p>
            <a:endParaRPr lang="en-US" baseline="0" dirty="0" smtClean="0"/>
          </a:p>
          <a:p>
            <a:r>
              <a:rPr lang="en-US" baseline="0" dirty="0" smtClean="0"/>
              <a:t>Product important for students (and schools); process important to me as teacher</a:t>
            </a:r>
          </a:p>
          <a:p>
            <a:endParaRPr lang="en-US" baseline="0" dirty="0" smtClean="0"/>
          </a:p>
          <a:p>
            <a:r>
              <a:rPr lang="en-US" baseline="0" dirty="0" smtClean="0"/>
              <a:t>Intercultural dialogue and self reflection…</a:t>
            </a:r>
            <a:endParaRPr lang="en-US" dirty="0"/>
          </a:p>
        </p:txBody>
      </p:sp>
      <p:sp>
        <p:nvSpPr>
          <p:cNvPr id="4" name="Slide Number Placeholder 3"/>
          <p:cNvSpPr>
            <a:spLocks noGrp="1"/>
          </p:cNvSpPr>
          <p:nvPr>
            <p:ph type="sldNum" sz="quarter" idx="10"/>
          </p:nvPr>
        </p:nvSpPr>
        <p:spPr/>
        <p:txBody>
          <a:bodyPr/>
          <a:lstStyle/>
          <a:p>
            <a:fld id="{1F1A7148-6CA2-CD43-9FB8-F8158E26AD3A}" type="slidenum">
              <a:rPr lang="en-US" smtClean="0"/>
              <a:t>7</a:t>
            </a:fld>
            <a:endParaRPr lang="en-US"/>
          </a:p>
        </p:txBody>
      </p:sp>
    </p:spTree>
    <p:extLst>
      <p:ext uri="{BB962C8B-B14F-4D97-AF65-F5344CB8AC3E}">
        <p14:creationId xmlns:p14="http://schemas.microsoft.com/office/powerpoint/2010/main" val="4009431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8</a:t>
            </a:fld>
            <a:endParaRPr lang="en-US"/>
          </a:p>
        </p:txBody>
      </p:sp>
    </p:spTree>
    <p:extLst>
      <p:ext uri="{BB962C8B-B14F-4D97-AF65-F5344CB8AC3E}">
        <p14:creationId xmlns:p14="http://schemas.microsoft.com/office/powerpoint/2010/main" val="2697515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A7148-6CA2-CD43-9FB8-F8158E26AD3A}" type="slidenum">
              <a:rPr lang="en-US" smtClean="0"/>
              <a:t>9</a:t>
            </a:fld>
            <a:endParaRPr lang="en-US"/>
          </a:p>
        </p:txBody>
      </p:sp>
    </p:spTree>
    <p:extLst>
      <p:ext uri="{BB962C8B-B14F-4D97-AF65-F5344CB8AC3E}">
        <p14:creationId xmlns:p14="http://schemas.microsoft.com/office/powerpoint/2010/main" val="1527127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GB"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4ECB1405-87BF-B04D-9C62-E66B5D0CA589}"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CFF7D94D-A94E-864C-AACA-2B96B2AD66D4}" type="datetime1">
              <a:rPr lang="en-GB"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D4C8BC22-75BC-B343-833D-98F29B6B9071}"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D41A65FB-038A-4D42-9B0C-B5345B763FA9}"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GB"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3CA4FF1D-744E-0942-B6A4-CA128263B750}"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GB"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GB"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DF358D0-32EE-474D-9185-C28260F836E2}"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GB"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0730778E-0BD5-6043-81EC-5E21EB48B76E}"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CBD0344A-7C2A-E740-9AD6-C34745C4328C}"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GB"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C44ADADD-A85B-354D-998C-7FD5AC55C392}"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F76837D-1246-134C-B147-26E7BABE3665}" type="datetime1">
              <a:rPr lang="en-GB"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CFBC52E4-30B7-B243-A8FD-ED3841F3188D}" type="datetime1">
              <a:rPr lang="en-GB"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05AE6C0B-B1EF-4048-8CB3-34F5ED3304CD}" type="datetime1">
              <a:rPr lang="en-GB" smtClean="0"/>
              <a:t>17/07/2014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56EE0C76-0076-3343-AC21-13C59FFBFD53}"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419158AE-5CFD-0443-BD72-7F35C518B7ED}" type="datetime1">
              <a:rPr lang="en-GB" smtClean="0"/>
              <a:t>17/07/2014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DF94D-932D-0848-BE2B-CC49266694B3}" type="datetime1">
              <a:rPr lang="en-GB" smtClean="0"/>
              <a:t>17/07/2014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94C226C8-16F2-EC41-8196-88446F277B06}" type="datetime1">
              <a:rPr lang="en-GB"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0C76-0076-3343-AC21-13C59FFBFD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GB"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844EE04-86CD-3945-BA03-EE89BEF9921A}" type="datetime1">
              <a:rPr lang="en-GB" smtClean="0"/>
              <a:t>17/07/2014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56EE0C76-0076-3343-AC21-13C59FFBFD53}"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Lst>
  <p:hf sldNum="0"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Out of the frying pan and into the classroom</a:t>
            </a:r>
            <a:endParaRPr lang="en-US" dirty="0"/>
          </a:p>
        </p:txBody>
      </p:sp>
      <p:sp>
        <p:nvSpPr>
          <p:cNvPr id="3" name="Subtitle 2"/>
          <p:cNvSpPr>
            <a:spLocks noGrp="1"/>
          </p:cNvSpPr>
          <p:nvPr>
            <p:ph type="subTitle" idx="1"/>
          </p:nvPr>
        </p:nvSpPr>
        <p:spPr/>
        <p:txBody>
          <a:bodyPr>
            <a:normAutofit/>
          </a:bodyPr>
          <a:lstStyle/>
          <a:p>
            <a:r>
              <a:rPr lang="en-US" sz="2400" dirty="0"/>
              <a:t>student producers transform their year abroad encounters into learning objects for schools </a:t>
            </a:r>
          </a:p>
        </p:txBody>
      </p:sp>
    </p:spTree>
    <p:extLst>
      <p:ext uri="{BB962C8B-B14F-4D97-AF65-F5344CB8AC3E}">
        <p14:creationId xmlns:p14="http://schemas.microsoft.com/office/powerpoint/2010/main" val="3031970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6583" y="803393"/>
            <a:ext cx="1853097" cy="646331"/>
          </a:xfrm>
          <a:prstGeom prst="rect">
            <a:avLst/>
          </a:prstGeom>
          <a:noFill/>
          <a:ln w="57150" cmpd="thickThin">
            <a:solidFill>
              <a:srgbClr val="5AB1FF"/>
            </a:solidFill>
          </a:ln>
        </p:spPr>
        <p:txBody>
          <a:bodyPr wrap="square" rtlCol="0">
            <a:spAutoFit/>
          </a:bodyPr>
          <a:lstStyle/>
          <a:p>
            <a:r>
              <a:rPr lang="en-US" dirty="0" smtClean="0"/>
              <a:t>Disliked text books</a:t>
            </a:r>
            <a:endParaRPr lang="en-US" dirty="0"/>
          </a:p>
        </p:txBody>
      </p:sp>
      <p:sp>
        <p:nvSpPr>
          <p:cNvPr id="4" name="Rectangle 3"/>
          <p:cNvSpPr/>
          <p:nvPr/>
        </p:nvSpPr>
        <p:spPr>
          <a:xfrm>
            <a:off x="6322453" y="4675495"/>
            <a:ext cx="1919296" cy="1477328"/>
          </a:xfrm>
          <a:prstGeom prst="rect">
            <a:avLst/>
          </a:prstGeom>
          <a:ln w="57150" cmpd="thickThin">
            <a:solidFill>
              <a:srgbClr val="558ED5"/>
            </a:solidFill>
          </a:ln>
        </p:spPr>
        <p:txBody>
          <a:bodyPr wrap="square">
            <a:spAutoFit/>
          </a:bodyPr>
          <a:lstStyle/>
          <a:p>
            <a:r>
              <a:rPr lang="en-GB" dirty="0"/>
              <a:t>Want as much real and applicable content as possible </a:t>
            </a:r>
            <a:endParaRPr lang="en-US" dirty="0"/>
          </a:p>
        </p:txBody>
      </p:sp>
      <p:sp>
        <p:nvSpPr>
          <p:cNvPr id="6" name="Rectangle 5"/>
          <p:cNvSpPr/>
          <p:nvPr/>
        </p:nvSpPr>
        <p:spPr>
          <a:xfrm rot="10800000" flipV="1">
            <a:off x="5753672" y="1333828"/>
            <a:ext cx="1995644" cy="1477328"/>
          </a:xfrm>
          <a:prstGeom prst="rect">
            <a:avLst/>
          </a:prstGeom>
          <a:ln w="57150" cmpd="thickThin">
            <a:solidFill>
              <a:srgbClr val="558ED5"/>
            </a:solidFill>
          </a:ln>
        </p:spPr>
        <p:txBody>
          <a:bodyPr wrap="square">
            <a:spAutoFit/>
          </a:bodyPr>
          <a:lstStyle/>
          <a:p>
            <a:r>
              <a:rPr lang="en-GB" dirty="0"/>
              <a:t>Competition/something to aim for is useful for encouraging students </a:t>
            </a:r>
            <a:endParaRPr lang="en-US" dirty="0"/>
          </a:p>
        </p:txBody>
      </p:sp>
      <p:sp>
        <p:nvSpPr>
          <p:cNvPr id="8" name="Rectangle 7"/>
          <p:cNvSpPr/>
          <p:nvPr/>
        </p:nvSpPr>
        <p:spPr>
          <a:xfrm rot="10800000" flipV="1">
            <a:off x="583141" y="3934579"/>
            <a:ext cx="2656539" cy="923330"/>
          </a:xfrm>
          <a:prstGeom prst="rect">
            <a:avLst/>
          </a:prstGeom>
          <a:ln w="57150" cmpd="thickThin">
            <a:solidFill>
              <a:srgbClr val="1AC819"/>
            </a:solidFill>
          </a:ln>
        </p:spPr>
        <p:txBody>
          <a:bodyPr wrap="square">
            <a:spAutoFit/>
          </a:bodyPr>
          <a:lstStyle/>
          <a:p>
            <a:r>
              <a:rPr lang="en-GB" dirty="0"/>
              <a:t>don’t like </a:t>
            </a:r>
            <a:r>
              <a:rPr lang="en-GB" dirty="0" err="1"/>
              <a:t>PowerPoints</a:t>
            </a:r>
            <a:r>
              <a:rPr lang="en-GB" dirty="0"/>
              <a:t> that are the basis/last for the whole lesson </a:t>
            </a:r>
            <a:endParaRPr lang="en-US" dirty="0"/>
          </a:p>
        </p:txBody>
      </p:sp>
      <p:sp>
        <p:nvSpPr>
          <p:cNvPr id="9" name="TextBox 8"/>
          <p:cNvSpPr txBox="1"/>
          <p:nvPr/>
        </p:nvSpPr>
        <p:spPr>
          <a:xfrm>
            <a:off x="2202983" y="2371307"/>
            <a:ext cx="1321790" cy="1036636"/>
          </a:xfrm>
          <a:prstGeom prst="rect">
            <a:avLst/>
          </a:prstGeom>
          <a:noFill/>
        </p:spPr>
        <p:txBody>
          <a:bodyPr wrap="square" rtlCol="0">
            <a:spAutoFit/>
          </a:bodyPr>
          <a:lstStyle/>
          <a:p>
            <a:endParaRPr lang="en-US" dirty="0"/>
          </a:p>
        </p:txBody>
      </p:sp>
      <p:sp>
        <p:nvSpPr>
          <p:cNvPr id="10" name="Rectangle 9"/>
          <p:cNvSpPr/>
          <p:nvPr/>
        </p:nvSpPr>
        <p:spPr>
          <a:xfrm>
            <a:off x="4496677" y="3407943"/>
            <a:ext cx="2296443" cy="923330"/>
          </a:xfrm>
          <a:prstGeom prst="rect">
            <a:avLst/>
          </a:prstGeom>
          <a:ln w="57150" cmpd="thickThin">
            <a:solidFill>
              <a:srgbClr val="1AC819"/>
            </a:solidFill>
          </a:ln>
        </p:spPr>
        <p:txBody>
          <a:bodyPr wrap="square">
            <a:spAutoFit/>
          </a:bodyPr>
          <a:lstStyle/>
          <a:p>
            <a:r>
              <a:rPr lang="en-GB" dirty="0"/>
              <a:t>Liked original and authentic French resources </a:t>
            </a:r>
            <a:endParaRPr lang="en-US" dirty="0"/>
          </a:p>
        </p:txBody>
      </p:sp>
      <p:sp>
        <p:nvSpPr>
          <p:cNvPr id="11" name="TextBox 10"/>
          <p:cNvSpPr txBox="1"/>
          <p:nvPr/>
        </p:nvSpPr>
        <p:spPr>
          <a:xfrm>
            <a:off x="1645757" y="1891861"/>
            <a:ext cx="2151149" cy="1754327"/>
          </a:xfrm>
          <a:prstGeom prst="rect">
            <a:avLst/>
          </a:prstGeom>
          <a:noFill/>
          <a:ln w="57150" cmpd="thickThin">
            <a:solidFill>
              <a:srgbClr val="1AC819"/>
            </a:solidFill>
          </a:ln>
        </p:spPr>
        <p:txBody>
          <a:bodyPr wrap="square" rtlCol="0">
            <a:spAutoFit/>
          </a:bodyPr>
          <a:lstStyle/>
          <a:p>
            <a:r>
              <a:rPr lang="en-GB" dirty="0"/>
              <a:t>wanted to learn more about the culture of the countries rather than just the language </a:t>
            </a:r>
            <a:endParaRPr lang="en-US" dirty="0"/>
          </a:p>
        </p:txBody>
      </p:sp>
      <p:sp>
        <p:nvSpPr>
          <p:cNvPr id="14" name="TextBox 13"/>
          <p:cNvSpPr txBox="1"/>
          <p:nvPr/>
        </p:nvSpPr>
        <p:spPr>
          <a:xfrm flipH="1">
            <a:off x="4805406" y="498548"/>
            <a:ext cx="2636798" cy="707886"/>
          </a:xfrm>
          <a:prstGeom prst="rect">
            <a:avLst/>
          </a:prstGeom>
          <a:noFill/>
        </p:spPr>
        <p:txBody>
          <a:bodyPr wrap="square" rtlCol="0">
            <a:spAutoFit/>
          </a:bodyPr>
          <a:lstStyle/>
          <a:p>
            <a:r>
              <a:rPr lang="en-US" sz="2000" dirty="0" smtClean="0">
                <a:solidFill>
                  <a:srgbClr val="33B6DF"/>
                </a:solidFill>
              </a:rPr>
              <a:t>Some views from a school visit…</a:t>
            </a:r>
            <a:endParaRPr lang="en-US" sz="2000" dirty="0">
              <a:solidFill>
                <a:srgbClr val="33B6DF"/>
              </a:solidFill>
            </a:endParaRPr>
          </a:p>
        </p:txBody>
      </p:sp>
    </p:spTree>
    <p:extLst>
      <p:ext uri="{BB962C8B-B14F-4D97-AF65-F5344CB8AC3E}">
        <p14:creationId xmlns:p14="http://schemas.microsoft.com/office/powerpoint/2010/main" val="82036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0190" y="1669142"/>
            <a:ext cx="5055810" cy="2862322"/>
          </a:xfrm>
          <a:prstGeom prst="rect">
            <a:avLst/>
          </a:prstGeom>
          <a:noFill/>
        </p:spPr>
        <p:txBody>
          <a:bodyPr wrap="square" rtlCol="0">
            <a:spAutoFit/>
          </a:bodyPr>
          <a:lstStyle/>
          <a:p>
            <a:pPr algn="ctr"/>
            <a:r>
              <a:rPr lang="en-US" sz="6000" dirty="0"/>
              <a:t>‘constructing a concrete </a:t>
            </a:r>
            <a:r>
              <a:rPr lang="en-US" sz="6000" dirty="0" err="1"/>
              <a:t>artefact</a:t>
            </a:r>
            <a:r>
              <a:rPr lang="en-US" sz="6000" dirty="0"/>
              <a:t>’</a:t>
            </a:r>
          </a:p>
        </p:txBody>
      </p:sp>
    </p:spTree>
    <p:extLst>
      <p:ext uri="{BB962C8B-B14F-4D97-AF65-F5344CB8AC3E}">
        <p14:creationId xmlns:p14="http://schemas.microsoft.com/office/powerpoint/2010/main" val="205540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491595" y="1003904"/>
            <a:ext cx="2641072" cy="178089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Who for? …</a:t>
            </a:r>
          </a:p>
          <a:p>
            <a:pPr algn="ctr"/>
            <a:r>
              <a:rPr lang="en-US" sz="2400" dirty="0" err="1" smtClean="0"/>
              <a:t>Yrs</a:t>
            </a:r>
            <a:r>
              <a:rPr lang="en-US" sz="2400" dirty="0" smtClean="0"/>
              <a:t> 9 and 12</a:t>
            </a:r>
            <a:endParaRPr lang="en-US" sz="2400" dirty="0"/>
          </a:p>
        </p:txBody>
      </p:sp>
      <p:sp>
        <p:nvSpPr>
          <p:cNvPr id="4" name="TextBox 3"/>
          <p:cNvSpPr txBox="1"/>
          <p:nvPr/>
        </p:nvSpPr>
        <p:spPr>
          <a:xfrm rot="10800000" flipV="1">
            <a:off x="873945" y="4192853"/>
            <a:ext cx="1939064" cy="1754327"/>
          </a:xfrm>
          <a:prstGeom prst="rect">
            <a:avLst/>
          </a:prstGeom>
          <a:noFill/>
          <a:ln w="3175" cmpd="sng">
            <a:solidFill>
              <a:srgbClr val="5AB1FF"/>
            </a:solidFill>
          </a:ln>
        </p:spPr>
        <p:txBody>
          <a:bodyPr wrap="square" rtlCol="0">
            <a:spAutoFit/>
          </a:bodyPr>
          <a:lstStyle/>
          <a:p>
            <a:r>
              <a:rPr lang="en-US" dirty="0"/>
              <a:t>it has been a bit difficult to think of resources you can’t already find online</a:t>
            </a:r>
          </a:p>
        </p:txBody>
      </p:sp>
      <p:sp>
        <p:nvSpPr>
          <p:cNvPr id="5" name="Oval Callout 4"/>
          <p:cNvSpPr/>
          <p:nvPr/>
        </p:nvSpPr>
        <p:spPr>
          <a:xfrm>
            <a:off x="4749954" y="314476"/>
            <a:ext cx="3948538" cy="2981588"/>
          </a:xfrm>
          <a:prstGeom prst="wedgeEllipseCallout">
            <a:avLst/>
          </a:prstGeom>
          <a:ln>
            <a:solidFill>
              <a:srgbClr val="882BB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 </a:t>
            </a:r>
            <a:r>
              <a:rPr lang="en-US" dirty="0"/>
              <a:t>feel strongly that you need to make sure the resources you provide are not just items you have collected, but a ready to use resource that a teacher can slot into into their lessons easily</a:t>
            </a:r>
            <a:r>
              <a:rPr lang="en-US" dirty="0" smtClean="0"/>
              <a:t>.’</a:t>
            </a:r>
            <a:endParaRPr lang="en-US" dirty="0"/>
          </a:p>
        </p:txBody>
      </p:sp>
      <p:sp>
        <p:nvSpPr>
          <p:cNvPr id="7" name="TextBox 6"/>
          <p:cNvSpPr txBox="1"/>
          <p:nvPr/>
        </p:nvSpPr>
        <p:spPr>
          <a:xfrm>
            <a:off x="5885478" y="4273876"/>
            <a:ext cx="2362385" cy="2031325"/>
          </a:xfrm>
          <a:prstGeom prst="rect">
            <a:avLst/>
          </a:prstGeom>
          <a:noFill/>
          <a:ln>
            <a:solidFill>
              <a:srgbClr val="5AB1FF"/>
            </a:solidFill>
          </a:ln>
        </p:spPr>
        <p:txBody>
          <a:bodyPr wrap="square" rtlCol="0">
            <a:spAutoFit/>
          </a:bodyPr>
          <a:lstStyle/>
          <a:p>
            <a:r>
              <a:rPr lang="en-US" dirty="0"/>
              <a:t>May </a:t>
            </a:r>
            <a:r>
              <a:rPr lang="en-US" dirty="0" smtClean="0"/>
              <a:t>{sic} main </a:t>
            </a:r>
            <a:r>
              <a:rPr lang="en-US" dirty="0"/>
              <a:t>observation about the project in general is the need to find resources that you can't get online</a:t>
            </a:r>
          </a:p>
        </p:txBody>
      </p:sp>
      <p:sp>
        <p:nvSpPr>
          <p:cNvPr id="9" name="Oval Callout 8"/>
          <p:cNvSpPr/>
          <p:nvPr/>
        </p:nvSpPr>
        <p:spPr>
          <a:xfrm>
            <a:off x="3017843" y="2608020"/>
            <a:ext cx="2403352" cy="191163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MFL curriculum</a:t>
            </a:r>
          </a:p>
          <a:p>
            <a:r>
              <a:rPr lang="en-US" dirty="0"/>
              <a:t>KS 3 – 5</a:t>
            </a:r>
          </a:p>
          <a:p>
            <a:r>
              <a:rPr lang="en-US" dirty="0"/>
              <a:t>PSHE requirements</a:t>
            </a:r>
          </a:p>
        </p:txBody>
      </p:sp>
    </p:spTree>
    <p:extLst>
      <p:ext uri="{BB962C8B-B14F-4D97-AF65-F5344CB8AC3E}">
        <p14:creationId xmlns:p14="http://schemas.microsoft.com/office/powerpoint/2010/main" val="244811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9237" y="2104571"/>
            <a:ext cx="4850191" cy="3785652"/>
          </a:xfrm>
          <a:prstGeom prst="rect">
            <a:avLst/>
          </a:prstGeom>
          <a:noFill/>
        </p:spPr>
        <p:txBody>
          <a:bodyPr wrap="square" rtlCol="0">
            <a:spAutoFit/>
          </a:bodyPr>
          <a:lstStyle/>
          <a:p>
            <a:pPr algn="ctr"/>
            <a:r>
              <a:rPr lang="en-US" sz="6000" dirty="0" smtClean="0"/>
              <a:t>‘Learner control of the learning process’</a:t>
            </a:r>
            <a:endParaRPr lang="en-US" sz="6000" dirty="0"/>
          </a:p>
        </p:txBody>
      </p:sp>
    </p:spTree>
    <p:extLst>
      <p:ext uri="{BB962C8B-B14F-4D97-AF65-F5344CB8AC3E}">
        <p14:creationId xmlns:p14="http://schemas.microsoft.com/office/powerpoint/2010/main" val="232854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deleine-et-le-dessert-du-roi-stanisla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0524" y="-193524"/>
            <a:ext cx="6858000" cy="6858000"/>
          </a:xfrm>
          <a:prstGeom prst="rect">
            <a:avLst/>
          </a:prstGeom>
        </p:spPr>
      </p:pic>
      <p:pic>
        <p:nvPicPr>
          <p:cNvPr id="4" name="Picture 3" descr="boule-et-bill-quelle-famille-3396-450-45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4095" y="920926"/>
            <a:ext cx="3930954" cy="4982319"/>
          </a:xfrm>
          <a:prstGeom prst="rect">
            <a:avLst/>
          </a:prstGeom>
        </p:spPr>
      </p:pic>
      <p:sp>
        <p:nvSpPr>
          <p:cNvPr id="6" name="TextBox 5"/>
          <p:cNvSpPr txBox="1"/>
          <p:nvPr/>
        </p:nvSpPr>
        <p:spPr>
          <a:xfrm>
            <a:off x="7245049" y="1016000"/>
            <a:ext cx="1596569" cy="5909311"/>
          </a:xfrm>
          <a:prstGeom prst="rect">
            <a:avLst/>
          </a:prstGeom>
          <a:noFill/>
        </p:spPr>
        <p:txBody>
          <a:bodyPr wrap="square" rtlCol="0">
            <a:spAutoFit/>
          </a:bodyPr>
          <a:lstStyle/>
          <a:p>
            <a:r>
              <a:rPr lang="en-US" dirty="0" smtClean="0"/>
              <a:t>‘I </a:t>
            </a:r>
            <a:r>
              <a:rPr lang="en-US" dirty="0"/>
              <a:t>feel that BD is actually an original French source aimed at French children and teenagers and thus may be more engaging with English teenagers than the typical text book cartoon strip</a:t>
            </a:r>
            <a:r>
              <a:rPr lang="en-US" dirty="0" smtClean="0"/>
              <a:t>.’ </a:t>
            </a:r>
            <a:endParaRPr lang="en-US" dirty="0"/>
          </a:p>
        </p:txBody>
      </p:sp>
    </p:spTree>
    <p:extLst>
      <p:ext uri="{BB962C8B-B14F-4D97-AF65-F5344CB8AC3E}">
        <p14:creationId xmlns:p14="http://schemas.microsoft.com/office/powerpoint/2010/main" val="1823901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0" descr="MP9004402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2016" y="505219"/>
            <a:ext cx="4888450" cy="6120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9"/>
          <p:cNvSpPr txBox="1">
            <a:spLocks noChangeArrowheads="1"/>
          </p:cNvSpPr>
          <p:nvPr/>
        </p:nvSpPr>
        <p:spPr bwMode="auto">
          <a:xfrm>
            <a:off x="2597152" y="6625829"/>
            <a:ext cx="2810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FR" sz="1200"/>
              <a:t>Le menu est susceptible d’être modifié</a:t>
            </a:r>
          </a:p>
        </p:txBody>
      </p:sp>
      <p:sp>
        <p:nvSpPr>
          <p:cNvPr id="10244" name="Text Box 24"/>
          <p:cNvSpPr txBox="1">
            <a:spLocks noChangeArrowheads="1"/>
          </p:cNvSpPr>
          <p:nvPr/>
        </p:nvSpPr>
        <p:spPr bwMode="auto">
          <a:xfrm>
            <a:off x="2461685" y="998936"/>
            <a:ext cx="4208835" cy="1445230"/>
          </a:xfrm>
          <a:prstGeom prst="rect">
            <a:avLst/>
          </a:prstGeom>
          <a:solidFill>
            <a:schemeClr val="bg1">
              <a:alpha val="30196"/>
            </a:schemeClr>
          </a:solidFill>
          <a:ln w="28575">
            <a:solidFill>
              <a:srgbClr val="FF0000"/>
            </a:solidFill>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285750" indent="-285750" eaLnBrk="1" hangingPunct="1">
              <a:buFont typeface="Arial"/>
              <a:buChar char="•"/>
            </a:pPr>
            <a:r>
              <a:rPr lang="fr-FR" sz="1400" b="1" dirty="0" smtClean="0">
                <a:latin typeface="Comic Sans MS" charset="0"/>
              </a:rPr>
              <a:t>Assiette </a:t>
            </a:r>
            <a:r>
              <a:rPr lang="fr-FR" sz="1400" b="1" dirty="0">
                <a:latin typeface="Comic Sans MS" charset="0"/>
              </a:rPr>
              <a:t>d’huitres et ses condiments </a:t>
            </a:r>
          </a:p>
          <a:p>
            <a:pPr eaLnBrk="1" hangingPunct="1">
              <a:buFontTx/>
              <a:buChar char="•"/>
            </a:pPr>
            <a:r>
              <a:rPr lang="fr-FR" sz="1400" b="1" dirty="0">
                <a:latin typeface="Comic Sans MS" charset="0"/>
              </a:rPr>
              <a:t> Roulade de saumon fumé </a:t>
            </a:r>
            <a:r>
              <a:rPr lang="fr-FR" sz="1400" b="1" dirty="0" smtClean="0">
                <a:latin typeface="Comic Sans MS" charset="0"/>
              </a:rPr>
              <a:t>et St </a:t>
            </a:r>
            <a:r>
              <a:rPr lang="fr-FR" sz="1400" b="1" dirty="0">
                <a:latin typeface="Comic Sans MS" charset="0"/>
              </a:rPr>
              <a:t>Jacques à la </a:t>
            </a:r>
            <a:r>
              <a:rPr lang="fr-FR" sz="1400" b="1" dirty="0" smtClean="0">
                <a:latin typeface="Comic Sans MS" charset="0"/>
              </a:rPr>
              <a:t>	crème </a:t>
            </a:r>
            <a:r>
              <a:rPr lang="fr-FR" sz="1400" b="1" dirty="0">
                <a:latin typeface="Comic Sans MS" charset="0"/>
              </a:rPr>
              <a:t>de </a:t>
            </a:r>
            <a:r>
              <a:rPr lang="fr-FR" sz="1400" b="1" dirty="0" err="1">
                <a:latin typeface="Comic Sans MS" charset="0"/>
              </a:rPr>
              <a:t>Wasabi</a:t>
            </a:r>
            <a:endParaRPr lang="fr-FR" sz="1400" b="1" dirty="0">
              <a:latin typeface="Comic Sans MS" charset="0"/>
            </a:endParaRPr>
          </a:p>
          <a:p>
            <a:pPr eaLnBrk="1" hangingPunct="1">
              <a:buFontTx/>
              <a:buChar char="•"/>
            </a:pPr>
            <a:r>
              <a:rPr lang="fr-FR" sz="1400" b="1" dirty="0">
                <a:latin typeface="Comic Sans MS" charset="0"/>
              </a:rPr>
              <a:t> Escalope de foie gras </a:t>
            </a:r>
            <a:r>
              <a:rPr lang="fr-FR" sz="1400" b="1" dirty="0" err="1">
                <a:latin typeface="Comic Sans MS" charset="0"/>
              </a:rPr>
              <a:t>mi-cuit</a:t>
            </a:r>
            <a:endParaRPr lang="fr-FR" sz="1400" b="1" dirty="0">
              <a:latin typeface="Comic Sans MS" charset="0"/>
            </a:endParaRPr>
          </a:p>
          <a:p>
            <a:pPr eaLnBrk="1" hangingPunct="1">
              <a:buFontTx/>
              <a:buChar char="•"/>
            </a:pPr>
            <a:r>
              <a:rPr lang="fr-FR" sz="1400" b="1" dirty="0">
                <a:latin typeface="Comic Sans MS" charset="0"/>
              </a:rPr>
              <a:t> Foie gras traditionnel et son toast</a:t>
            </a:r>
          </a:p>
          <a:p>
            <a:pPr eaLnBrk="1" hangingPunct="1">
              <a:buFontTx/>
              <a:buChar char="•"/>
            </a:pPr>
            <a:r>
              <a:rPr lang="fr-FR" sz="1400" b="1" dirty="0">
                <a:latin typeface="Comic Sans MS" charset="0"/>
              </a:rPr>
              <a:t> Pâté en croûte de caille </a:t>
            </a:r>
          </a:p>
          <a:p>
            <a:pPr eaLnBrk="1" hangingPunct="1">
              <a:buFontTx/>
              <a:buChar char="•"/>
            </a:pPr>
            <a:endParaRPr lang="fr-FR" sz="1400" b="1" dirty="0">
              <a:latin typeface="Comic Sans MS" charset="0"/>
            </a:endParaRPr>
          </a:p>
        </p:txBody>
      </p:sp>
      <p:sp>
        <p:nvSpPr>
          <p:cNvPr id="10245" name="Text Box 25"/>
          <p:cNvSpPr txBox="1">
            <a:spLocks noChangeArrowheads="1"/>
          </p:cNvSpPr>
          <p:nvPr/>
        </p:nvSpPr>
        <p:spPr bwMode="auto">
          <a:xfrm>
            <a:off x="2823074" y="404813"/>
            <a:ext cx="3847102" cy="36933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fr-FR" b="1">
                <a:solidFill>
                  <a:srgbClr val="FF0000"/>
                </a:solidFill>
                <a:latin typeface="Comic Sans MS" charset="0"/>
              </a:rPr>
              <a:t>Le chef vous propose aujourd’hui</a:t>
            </a:r>
          </a:p>
        </p:txBody>
      </p:sp>
      <p:sp>
        <p:nvSpPr>
          <p:cNvPr id="10246" name="Text Box 30"/>
          <p:cNvSpPr txBox="1">
            <a:spLocks noChangeArrowheads="1"/>
          </p:cNvSpPr>
          <p:nvPr/>
        </p:nvSpPr>
        <p:spPr bwMode="auto">
          <a:xfrm>
            <a:off x="5469816" y="6122611"/>
            <a:ext cx="14620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fr-FR" sz="1200" dirty="0"/>
              <a:t>Très bon appétit !!!</a:t>
            </a:r>
          </a:p>
        </p:txBody>
      </p:sp>
      <p:sp>
        <p:nvSpPr>
          <p:cNvPr id="10247" name="Text Box 24"/>
          <p:cNvSpPr txBox="1">
            <a:spLocks noChangeArrowheads="1"/>
          </p:cNvSpPr>
          <p:nvPr/>
        </p:nvSpPr>
        <p:spPr bwMode="auto">
          <a:xfrm>
            <a:off x="2461684" y="2594365"/>
            <a:ext cx="4208836" cy="1819394"/>
          </a:xfrm>
          <a:prstGeom prst="rect">
            <a:avLst/>
          </a:prstGeom>
          <a:solidFill>
            <a:schemeClr val="bg1">
              <a:alpha val="30196"/>
            </a:schemeClr>
          </a:solidFill>
          <a:ln w="28575">
            <a:solidFill>
              <a:srgbClr val="FF0000"/>
            </a:solidFill>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285750" indent="-285750" eaLnBrk="1" hangingPunct="1">
              <a:buFont typeface="Arial"/>
              <a:buChar char="•"/>
            </a:pPr>
            <a:r>
              <a:rPr lang="fr-FR" sz="1400" b="1" dirty="0" smtClean="0">
                <a:latin typeface="Comic Sans MS" charset="0"/>
              </a:rPr>
              <a:t>Sauté </a:t>
            </a:r>
            <a:r>
              <a:rPr lang="fr-FR" sz="1400" b="1" dirty="0">
                <a:latin typeface="Comic Sans MS" charset="0"/>
              </a:rPr>
              <a:t>de Cerf sauce Grand-Veneur</a:t>
            </a:r>
          </a:p>
          <a:p>
            <a:pPr eaLnBrk="1" hangingPunct="1">
              <a:buFontTx/>
              <a:buChar char="•"/>
            </a:pPr>
            <a:r>
              <a:rPr lang="fr-FR" sz="1400" b="1" dirty="0">
                <a:latin typeface="Comic Sans MS" charset="0"/>
              </a:rPr>
              <a:t> Tournedos de Bœuf Sauce aux Morilles  </a:t>
            </a:r>
          </a:p>
          <a:p>
            <a:pPr eaLnBrk="1" hangingPunct="1">
              <a:buFontTx/>
              <a:buChar char="•"/>
            </a:pPr>
            <a:r>
              <a:rPr lang="fr-FR" sz="1400" b="1" dirty="0">
                <a:latin typeface="Comic Sans MS" charset="0"/>
              </a:rPr>
              <a:t> Suprême de Pintade </a:t>
            </a:r>
          </a:p>
          <a:p>
            <a:pPr eaLnBrk="1" hangingPunct="1">
              <a:buFontTx/>
              <a:buChar char="•"/>
            </a:pPr>
            <a:r>
              <a:rPr lang="fr-FR" sz="1400" b="1" dirty="0">
                <a:latin typeface="Comic Sans MS" charset="0"/>
              </a:rPr>
              <a:t> Filet de Saint Pierre Sauce </a:t>
            </a:r>
            <a:r>
              <a:rPr lang="fr-FR" sz="1400" b="1" dirty="0" err="1">
                <a:latin typeface="Comic Sans MS" charset="0"/>
              </a:rPr>
              <a:t>Noilly</a:t>
            </a:r>
            <a:endParaRPr lang="fr-FR" sz="1400" b="1" dirty="0">
              <a:latin typeface="Comic Sans MS" charset="0"/>
            </a:endParaRPr>
          </a:p>
          <a:p>
            <a:pPr eaLnBrk="1" hangingPunct="1">
              <a:buFontTx/>
              <a:buChar char="•"/>
            </a:pPr>
            <a:r>
              <a:rPr lang="fr-FR" sz="1400" b="1" dirty="0">
                <a:latin typeface="Comic Sans MS" charset="0"/>
              </a:rPr>
              <a:t> Mille feuille de Pommes de terre</a:t>
            </a:r>
          </a:p>
          <a:p>
            <a:pPr eaLnBrk="1" hangingPunct="1">
              <a:buFontTx/>
              <a:buChar char="•"/>
            </a:pPr>
            <a:r>
              <a:rPr lang="fr-FR" sz="1400" b="1" dirty="0">
                <a:latin typeface="Comic Sans MS" charset="0"/>
              </a:rPr>
              <a:t> Gratin crémeux aux deux carottes et  brocolis</a:t>
            </a:r>
          </a:p>
          <a:p>
            <a:pPr eaLnBrk="1" hangingPunct="1">
              <a:buFontTx/>
              <a:buChar char="•"/>
            </a:pPr>
            <a:r>
              <a:rPr lang="fr-FR" sz="1400" b="1" dirty="0">
                <a:latin typeface="Comic Sans MS" charset="0"/>
              </a:rPr>
              <a:t> Poêlée d’Antan </a:t>
            </a:r>
          </a:p>
          <a:p>
            <a:pPr eaLnBrk="1" hangingPunct="1">
              <a:buFontTx/>
              <a:buChar char="•"/>
            </a:pPr>
            <a:endParaRPr lang="fr-FR" sz="1400" b="1" dirty="0">
              <a:latin typeface="Comic Sans MS" charset="0"/>
            </a:endParaRPr>
          </a:p>
          <a:p>
            <a:pPr eaLnBrk="1" hangingPunct="1">
              <a:buFontTx/>
              <a:buChar char="•"/>
            </a:pPr>
            <a:endParaRPr lang="fr-FR" sz="1400" b="1" dirty="0">
              <a:latin typeface="Comic Sans MS" charset="0"/>
            </a:endParaRPr>
          </a:p>
          <a:p>
            <a:pPr eaLnBrk="1" hangingPunct="1">
              <a:buFontTx/>
              <a:buChar char="•"/>
            </a:pPr>
            <a:endParaRPr lang="fr-FR" sz="1400" b="1" dirty="0">
              <a:latin typeface="Comic Sans MS" charset="0"/>
            </a:endParaRPr>
          </a:p>
        </p:txBody>
      </p:sp>
      <p:sp>
        <p:nvSpPr>
          <p:cNvPr id="10248" name="Text Box 24"/>
          <p:cNvSpPr txBox="1">
            <a:spLocks noChangeArrowheads="1"/>
          </p:cNvSpPr>
          <p:nvPr/>
        </p:nvSpPr>
        <p:spPr bwMode="auto">
          <a:xfrm>
            <a:off x="2461685" y="4631533"/>
            <a:ext cx="4208836" cy="1267236"/>
          </a:xfrm>
          <a:prstGeom prst="rect">
            <a:avLst/>
          </a:prstGeom>
          <a:solidFill>
            <a:schemeClr val="bg1">
              <a:alpha val="30196"/>
            </a:schemeClr>
          </a:solidFill>
          <a:ln w="28575">
            <a:solidFill>
              <a:srgbClr val="FF0000"/>
            </a:solidFill>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Tx/>
              <a:buChar char="•"/>
            </a:pPr>
            <a:endParaRPr lang="fr-FR" sz="1400" b="1" u="sng">
              <a:latin typeface="Comic Sans MS" charset="0"/>
            </a:endParaRPr>
          </a:p>
          <a:p>
            <a:pPr eaLnBrk="1" hangingPunct="1">
              <a:buFontTx/>
              <a:buChar char="•"/>
            </a:pPr>
            <a:endParaRPr lang="fr-FR" sz="1400" b="1" u="sng">
              <a:latin typeface="Comic Sans MS" charset="0"/>
            </a:endParaRPr>
          </a:p>
          <a:p>
            <a:pPr eaLnBrk="1" hangingPunct="1">
              <a:buFontTx/>
              <a:buChar char="•"/>
            </a:pPr>
            <a:endParaRPr lang="fr-FR" sz="1400" b="1" u="sng">
              <a:latin typeface="Comic Sans MS" charset="0"/>
            </a:endParaRPr>
          </a:p>
          <a:p>
            <a:pPr algn="ctr" eaLnBrk="1" hangingPunct="1">
              <a:buFontTx/>
              <a:buChar char="•"/>
            </a:pPr>
            <a:r>
              <a:rPr lang="fr-FR" sz="1400" b="1" u="sng">
                <a:latin typeface="Comic Sans MS" charset="0"/>
              </a:rPr>
              <a:t>Buche de noël</a:t>
            </a:r>
            <a:endParaRPr lang="fr-FR" sz="1400" b="1">
              <a:latin typeface="Comic Sans MS" charset="0"/>
            </a:endParaRPr>
          </a:p>
          <a:p>
            <a:pPr eaLnBrk="1" hangingPunct="1">
              <a:buFontTx/>
              <a:buChar char="•"/>
            </a:pPr>
            <a:endParaRPr lang="fr-FR" sz="1400" b="1">
              <a:latin typeface="Comic Sans MS" charset="0"/>
            </a:endParaRPr>
          </a:p>
        </p:txBody>
      </p:sp>
      <p:sp>
        <p:nvSpPr>
          <p:cNvPr id="3" name="TextBox 2"/>
          <p:cNvSpPr txBox="1"/>
          <p:nvPr/>
        </p:nvSpPr>
        <p:spPr>
          <a:xfrm>
            <a:off x="7360262" y="774144"/>
            <a:ext cx="1597681" cy="4524316"/>
          </a:xfrm>
          <a:prstGeom prst="rect">
            <a:avLst/>
          </a:prstGeom>
          <a:noFill/>
        </p:spPr>
        <p:txBody>
          <a:bodyPr wrap="square" rtlCol="0">
            <a:spAutoFit/>
          </a:bodyPr>
          <a:lstStyle/>
          <a:p>
            <a:r>
              <a:rPr lang="en-US" dirty="0" smtClean="0"/>
              <a:t>‘We thought it would be a good idea to compare English and French school dinners. </a:t>
            </a:r>
          </a:p>
          <a:p>
            <a:endParaRPr lang="en-US" dirty="0" smtClean="0"/>
          </a:p>
          <a:p>
            <a:r>
              <a:rPr lang="en-US" dirty="0" smtClean="0"/>
              <a:t>At </a:t>
            </a:r>
            <a:r>
              <a:rPr lang="en-US" dirty="0"/>
              <a:t>my primary schools the children eat a three course meal everyday</a:t>
            </a:r>
            <a:r>
              <a:rPr lang="en-US" dirty="0" smtClean="0"/>
              <a:t>.’</a:t>
            </a:r>
            <a:endParaRPr lang="en-US" dirty="0"/>
          </a:p>
        </p:txBody>
      </p:sp>
    </p:spTree>
    <p:extLst>
      <p:ext uri="{BB962C8B-B14F-4D97-AF65-F5344CB8AC3E}">
        <p14:creationId xmlns:p14="http://schemas.microsoft.com/office/powerpoint/2010/main" val="2866053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895048" y="701524"/>
            <a:ext cx="3362476" cy="254000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800000"/>
                </a:solidFill>
              </a:rPr>
              <a:t>Today I went to the </a:t>
            </a:r>
            <a:r>
              <a:rPr lang="en-US" dirty="0" err="1">
                <a:solidFill>
                  <a:srgbClr val="800000"/>
                </a:solidFill>
              </a:rPr>
              <a:t>Educatec-Educatrice</a:t>
            </a:r>
            <a:r>
              <a:rPr lang="en-US" dirty="0">
                <a:solidFill>
                  <a:srgbClr val="800000"/>
                </a:solidFill>
              </a:rPr>
              <a:t> </a:t>
            </a:r>
            <a:r>
              <a:rPr lang="en-US" dirty="0" err="1">
                <a:solidFill>
                  <a:srgbClr val="800000"/>
                </a:solidFill>
              </a:rPr>
              <a:t>conférence</a:t>
            </a:r>
            <a:r>
              <a:rPr lang="en-US" dirty="0">
                <a:solidFill>
                  <a:srgbClr val="800000"/>
                </a:solidFill>
              </a:rPr>
              <a:t> in Paris, where I got to see a lot of the new technology in use in French schools.</a:t>
            </a:r>
          </a:p>
        </p:txBody>
      </p:sp>
      <p:sp>
        <p:nvSpPr>
          <p:cNvPr id="3" name="Rounded Rectangular Callout 2"/>
          <p:cNvSpPr/>
          <p:nvPr/>
        </p:nvSpPr>
        <p:spPr>
          <a:xfrm>
            <a:off x="4838095" y="1511905"/>
            <a:ext cx="3689047" cy="3459238"/>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800000"/>
                </a:solidFill>
              </a:rPr>
              <a:t>The children of the family I live with (year 7 and 8 equivalent) have lots of these books </a:t>
            </a:r>
            <a:r>
              <a:rPr lang="en-US" dirty="0" smtClean="0">
                <a:solidFill>
                  <a:srgbClr val="800000"/>
                </a:solidFill>
              </a:rPr>
              <a:t>[BDs] and </a:t>
            </a:r>
            <a:r>
              <a:rPr lang="en-US" dirty="0">
                <a:solidFill>
                  <a:srgbClr val="800000"/>
                </a:solidFill>
              </a:rPr>
              <a:t>when I asked them about this project and their ideas, BD was the resource that they thought would work best with people their age in </a:t>
            </a:r>
            <a:r>
              <a:rPr lang="en-US" dirty="0" smtClean="0">
                <a:solidFill>
                  <a:srgbClr val="800000"/>
                </a:solidFill>
              </a:rPr>
              <a:t>England</a:t>
            </a:r>
            <a:endParaRPr lang="en-US" dirty="0">
              <a:solidFill>
                <a:srgbClr val="800000"/>
              </a:solidFill>
            </a:endParaRPr>
          </a:p>
        </p:txBody>
      </p:sp>
      <p:sp>
        <p:nvSpPr>
          <p:cNvPr id="4" name="Rectangular Callout 3"/>
          <p:cNvSpPr/>
          <p:nvPr/>
        </p:nvSpPr>
        <p:spPr>
          <a:xfrm>
            <a:off x="895048" y="3846285"/>
            <a:ext cx="3362476" cy="2769809"/>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800000"/>
                </a:solidFill>
              </a:rPr>
              <a:t> </a:t>
            </a:r>
            <a:r>
              <a:rPr lang="en-US" b="1" dirty="0" smtClean="0">
                <a:solidFill>
                  <a:srgbClr val="800000"/>
                </a:solidFill>
              </a:rPr>
              <a:t>Advertisements play an important role in the public sphere </a:t>
            </a:r>
            <a:r>
              <a:rPr lang="en-US" dirty="0" smtClean="0">
                <a:solidFill>
                  <a:srgbClr val="800000"/>
                </a:solidFill>
              </a:rPr>
              <a:t>[…] If </a:t>
            </a:r>
            <a:r>
              <a:rPr lang="en-US" dirty="0">
                <a:solidFill>
                  <a:srgbClr val="800000"/>
                </a:solidFill>
              </a:rPr>
              <a:t>any of you have noticed some in your own areas, it would be interesting to see any differences between major towns and cities, and the countryside.</a:t>
            </a:r>
          </a:p>
        </p:txBody>
      </p:sp>
      <p:sp>
        <p:nvSpPr>
          <p:cNvPr id="5" name="TextBox 4"/>
          <p:cNvSpPr txBox="1"/>
          <p:nvPr/>
        </p:nvSpPr>
        <p:spPr>
          <a:xfrm>
            <a:off x="5721120" y="581639"/>
            <a:ext cx="2467342" cy="461665"/>
          </a:xfrm>
          <a:prstGeom prst="rect">
            <a:avLst/>
          </a:prstGeom>
          <a:noFill/>
        </p:spPr>
        <p:txBody>
          <a:bodyPr wrap="none" rtlCol="0">
            <a:spAutoFit/>
          </a:bodyPr>
          <a:lstStyle/>
          <a:p>
            <a:r>
              <a:rPr lang="en-US" sz="2400" dirty="0" smtClean="0">
                <a:solidFill>
                  <a:srgbClr val="33B6DF"/>
                </a:solidFill>
              </a:rPr>
              <a:t>Other initiatives </a:t>
            </a:r>
            <a:endParaRPr lang="en-US" sz="2400" dirty="0">
              <a:solidFill>
                <a:srgbClr val="33B6DF"/>
              </a:solidFill>
            </a:endParaRPr>
          </a:p>
        </p:txBody>
      </p:sp>
    </p:spTree>
    <p:extLst>
      <p:ext uri="{BB962C8B-B14F-4D97-AF65-F5344CB8AC3E}">
        <p14:creationId xmlns:p14="http://schemas.microsoft.com/office/powerpoint/2010/main" val="218096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5459" y="1257905"/>
            <a:ext cx="7032533" cy="1938992"/>
          </a:xfrm>
          <a:prstGeom prst="rect">
            <a:avLst/>
          </a:prstGeom>
          <a:noFill/>
        </p:spPr>
        <p:txBody>
          <a:bodyPr wrap="square" rtlCol="0">
            <a:spAutoFit/>
          </a:bodyPr>
          <a:lstStyle/>
          <a:p>
            <a:pPr algn="ctr"/>
            <a:r>
              <a:rPr lang="en-US" sz="6000" dirty="0" smtClean="0"/>
              <a:t>‘Contextualization of learning’</a:t>
            </a:r>
            <a:endParaRPr lang="en-US" sz="6000" dirty="0"/>
          </a:p>
        </p:txBody>
      </p:sp>
    </p:spTree>
    <p:extLst>
      <p:ext uri="{BB962C8B-B14F-4D97-AF65-F5344CB8AC3E}">
        <p14:creationId xmlns:p14="http://schemas.microsoft.com/office/powerpoint/2010/main" val="188141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contexts: many environments</a:t>
            </a:r>
            <a:endParaRPr lang="en-US" dirty="0"/>
          </a:p>
        </p:txBody>
      </p:sp>
      <p:sp>
        <p:nvSpPr>
          <p:cNvPr id="3" name="Content Placeholder 2"/>
          <p:cNvSpPr>
            <a:spLocks noGrp="1"/>
          </p:cNvSpPr>
          <p:nvPr>
            <p:ph idx="1"/>
          </p:nvPr>
        </p:nvSpPr>
        <p:spPr/>
        <p:txBody>
          <a:bodyPr>
            <a:normAutofit/>
          </a:bodyPr>
          <a:lstStyle/>
          <a:p>
            <a:r>
              <a:rPr lang="en-US" dirty="0" smtClean="0"/>
              <a:t>Where the students are:</a:t>
            </a:r>
          </a:p>
          <a:p>
            <a:pPr lvl="1"/>
            <a:r>
              <a:rPr lang="en-US" dirty="0" smtClean="0"/>
              <a:t>Geographical location</a:t>
            </a:r>
          </a:p>
          <a:p>
            <a:pPr lvl="1"/>
            <a:r>
              <a:rPr lang="en-US" dirty="0" smtClean="0"/>
              <a:t>Place of employment / learning</a:t>
            </a:r>
          </a:p>
          <a:p>
            <a:pPr lvl="1"/>
            <a:r>
              <a:rPr lang="en-US" dirty="0" smtClean="0"/>
              <a:t>With French / francophone children (or learners)</a:t>
            </a:r>
            <a:endParaRPr lang="en-US" dirty="0"/>
          </a:p>
          <a:p>
            <a:r>
              <a:rPr lang="en-US" dirty="0" smtClean="0"/>
              <a:t>Where the teachers and learners are </a:t>
            </a:r>
          </a:p>
          <a:p>
            <a:pPr lvl="1"/>
            <a:r>
              <a:rPr lang="en-US" dirty="0" smtClean="0"/>
              <a:t>KS Levels</a:t>
            </a:r>
          </a:p>
          <a:p>
            <a:pPr lvl="1"/>
            <a:r>
              <a:rPr lang="en-US" dirty="0" smtClean="0"/>
              <a:t>School environment</a:t>
            </a:r>
          </a:p>
          <a:p>
            <a:pPr lvl="1"/>
            <a:r>
              <a:rPr lang="en-US" dirty="0" smtClean="0"/>
              <a:t>National curriculum requirements</a:t>
            </a:r>
          </a:p>
          <a:p>
            <a:pPr lvl="1"/>
            <a:r>
              <a:rPr lang="en-US" dirty="0" smtClean="0"/>
              <a:t>With </a:t>
            </a:r>
            <a:r>
              <a:rPr lang="en-US" dirty="0" err="1" smtClean="0"/>
              <a:t>anglophone</a:t>
            </a:r>
            <a:r>
              <a:rPr lang="en-US" dirty="0" smtClean="0"/>
              <a:t> children</a:t>
            </a:r>
            <a:endParaRPr lang="en-US" dirty="0"/>
          </a:p>
        </p:txBody>
      </p:sp>
    </p:spTree>
    <p:extLst>
      <p:ext uri="{BB962C8B-B14F-4D97-AF65-F5344CB8AC3E}">
        <p14:creationId xmlns:p14="http://schemas.microsoft.com/office/powerpoint/2010/main" val="1619457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19000"/>
          </a:blip>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107122" y="919164"/>
            <a:ext cx="3286974" cy="2585323"/>
          </a:xfrm>
          <a:prstGeom prst="rect">
            <a:avLst/>
          </a:prstGeom>
          <a:solidFill>
            <a:srgbClr val="D0EE63"/>
          </a:solidFill>
        </p:spPr>
        <p:txBody>
          <a:bodyPr wrap="square" rtlCol="0">
            <a:spAutoFit/>
          </a:bodyPr>
          <a:lstStyle/>
          <a:p>
            <a:r>
              <a:rPr lang="en-US" dirty="0">
                <a:solidFill>
                  <a:srgbClr val="800000"/>
                </a:solidFill>
              </a:rPr>
              <a:t> one idea I was thinking about for this project was the French hardback comic books which seem to be quite popular in France. BD or </a:t>
            </a:r>
            <a:r>
              <a:rPr lang="en-US" dirty="0" err="1">
                <a:solidFill>
                  <a:srgbClr val="800000"/>
                </a:solidFill>
              </a:rPr>
              <a:t>bande</a:t>
            </a:r>
            <a:r>
              <a:rPr lang="en-US" dirty="0">
                <a:solidFill>
                  <a:srgbClr val="800000"/>
                </a:solidFill>
              </a:rPr>
              <a:t> </a:t>
            </a:r>
            <a:r>
              <a:rPr lang="en-US" dirty="0" err="1">
                <a:solidFill>
                  <a:srgbClr val="800000"/>
                </a:solidFill>
              </a:rPr>
              <a:t>dessinée</a:t>
            </a:r>
            <a:r>
              <a:rPr lang="en-US" dirty="0">
                <a:solidFill>
                  <a:srgbClr val="800000"/>
                </a:solidFill>
              </a:rPr>
              <a:t>, are the latest craze in my town amongst younger teenagers.</a:t>
            </a:r>
          </a:p>
        </p:txBody>
      </p:sp>
      <p:sp>
        <p:nvSpPr>
          <p:cNvPr id="5" name="TextBox 4"/>
          <p:cNvSpPr txBox="1"/>
          <p:nvPr/>
        </p:nvSpPr>
        <p:spPr>
          <a:xfrm>
            <a:off x="4164898" y="3864238"/>
            <a:ext cx="3455102" cy="2585323"/>
          </a:xfrm>
          <a:prstGeom prst="rect">
            <a:avLst/>
          </a:prstGeom>
          <a:solidFill>
            <a:srgbClr val="D0EE63"/>
          </a:solidFill>
        </p:spPr>
        <p:txBody>
          <a:bodyPr wrap="square" rtlCol="0">
            <a:spAutoFit/>
          </a:bodyPr>
          <a:lstStyle/>
          <a:p>
            <a:r>
              <a:rPr lang="en-US" dirty="0">
                <a:solidFill>
                  <a:srgbClr val="800000"/>
                </a:solidFill>
              </a:rPr>
              <a:t>The children of the family I live with (year 7 and 8 equivalent) have lots of these </a:t>
            </a:r>
            <a:r>
              <a:rPr lang="en-US" dirty="0" smtClean="0">
                <a:solidFill>
                  <a:srgbClr val="800000"/>
                </a:solidFill>
              </a:rPr>
              <a:t>books </a:t>
            </a:r>
            <a:r>
              <a:rPr lang="en-US" dirty="0">
                <a:solidFill>
                  <a:srgbClr val="800000"/>
                </a:solidFill>
              </a:rPr>
              <a:t>and when I asked them about this project and their ideas, BD was the resource that they thought would work best with people their age in England</a:t>
            </a:r>
            <a:r>
              <a:rPr lang="en-US" dirty="0"/>
              <a:t>.</a:t>
            </a:r>
          </a:p>
        </p:txBody>
      </p:sp>
      <p:sp>
        <p:nvSpPr>
          <p:cNvPr id="6" name="TextBox 5"/>
          <p:cNvSpPr txBox="1"/>
          <p:nvPr/>
        </p:nvSpPr>
        <p:spPr>
          <a:xfrm>
            <a:off x="436974" y="749904"/>
            <a:ext cx="2417502" cy="2031325"/>
          </a:xfrm>
          <a:prstGeom prst="rect">
            <a:avLst/>
          </a:prstGeom>
          <a:solidFill>
            <a:srgbClr val="D0EE63"/>
          </a:solidFill>
        </p:spPr>
        <p:txBody>
          <a:bodyPr wrap="square" rtlCol="0">
            <a:spAutoFit/>
          </a:bodyPr>
          <a:lstStyle/>
          <a:p>
            <a:r>
              <a:rPr lang="en-US" dirty="0">
                <a:solidFill>
                  <a:srgbClr val="800000"/>
                </a:solidFill>
              </a:rPr>
              <a:t>the 41st International Festival of </a:t>
            </a:r>
            <a:r>
              <a:rPr lang="en-US" dirty="0" err="1">
                <a:solidFill>
                  <a:srgbClr val="800000"/>
                </a:solidFill>
              </a:rPr>
              <a:t>Bande</a:t>
            </a:r>
            <a:r>
              <a:rPr lang="en-US" dirty="0">
                <a:solidFill>
                  <a:srgbClr val="800000"/>
                </a:solidFill>
              </a:rPr>
              <a:t> </a:t>
            </a:r>
            <a:r>
              <a:rPr lang="en-US" dirty="0" err="1">
                <a:solidFill>
                  <a:srgbClr val="800000"/>
                </a:solidFill>
              </a:rPr>
              <a:t>Dessinée</a:t>
            </a:r>
            <a:r>
              <a:rPr lang="en-US" dirty="0">
                <a:solidFill>
                  <a:srgbClr val="800000"/>
                </a:solidFill>
              </a:rPr>
              <a:t> is taking place in </a:t>
            </a:r>
            <a:r>
              <a:rPr lang="en-US" dirty="0" err="1" smtClean="0">
                <a:solidFill>
                  <a:srgbClr val="800000"/>
                </a:solidFill>
              </a:rPr>
              <a:t>Angoulême</a:t>
            </a:r>
            <a:r>
              <a:rPr lang="en-US" dirty="0" smtClean="0">
                <a:solidFill>
                  <a:srgbClr val="800000"/>
                </a:solidFill>
              </a:rPr>
              <a:t> </a:t>
            </a:r>
            <a:r>
              <a:rPr lang="en-US" dirty="0">
                <a:solidFill>
                  <a:srgbClr val="800000"/>
                </a:solidFill>
              </a:rPr>
              <a:t>next weekend. </a:t>
            </a:r>
          </a:p>
        </p:txBody>
      </p:sp>
      <p:sp>
        <p:nvSpPr>
          <p:cNvPr id="7" name="TextBox 6"/>
          <p:cNvSpPr txBox="1"/>
          <p:nvPr/>
        </p:nvSpPr>
        <p:spPr>
          <a:xfrm>
            <a:off x="1297263" y="2950489"/>
            <a:ext cx="1327404" cy="3139321"/>
          </a:xfrm>
          <a:prstGeom prst="rect">
            <a:avLst/>
          </a:prstGeom>
          <a:solidFill>
            <a:srgbClr val="D0EE63"/>
          </a:solidFill>
        </p:spPr>
        <p:txBody>
          <a:bodyPr wrap="square" rtlCol="0">
            <a:spAutoFit/>
          </a:bodyPr>
          <a:lstStyle/>
          <a:p>
            <a:r>
              <a:rPr lang="en-US" dirty="0">
                <a:solidFill>
                  <a:srgbClr val="800000"/>
                </a:solidFill>
              </a:rPr>
              <a:t>Turns out loads of people our age read them too, and I've even spotted a few on the metro</a:t>
            </a:r>
          </a:p>
        </p:txBody>
      </p:sp>
      <p:sp>
        <p:nvSpPr>
          <p:cNvPr id="8" name="TextBox 7"/>
          <p:cNvSpPr txBox="1"/>
          <p:nvPr/>
        </p:nvSpPr>
        <p:spPr>
          <a:xfrm>
            <a:off x="3160538" y="1208368"/>
            <a:ext cx="1632509" cy="1477328"/>
          </a:xfrm>
          <a:prstGeom prst="rect">
            <a:avLst/>
          </a:prstGeom>
          <a:solidFill>
            <a:schemeClr val="accent1">
              <a:lumMod val="60000"/>
              <a:lumOff val="40000"/>
            </a:schemeClr>
          </a:solidFill>
        </p:spPr>
        <p:txBody>
          <a:bodyPr wrap="square" rtlCol="0">
            <a:spAutoFit/>
          </a:bodyPr>
          <a:lstStyle/>
          <a:p>
            <a:r>
              <a:rPr lang="en-US" dirty="0">
                <a:solidFill>
                  <a:srgbClr val="800000"/>
                </a:solidFill>
              </a:rPr>
              <a:t>I'll try and find some Quebecois equivalents too.</a:t>
            </a:r>
          </a:p>
        </p:txBody>
      </p:sp>
    </p:spTree>
    <p:extLst>
      <p:ext uri="{BB962C8B-B14F-4D97-AF65-F5344CB8AC3E}">
        <p14:creationId xmlns:p14="http://schemas.microsoft.com/office/powerpoint/2010/main" val="162858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conception</a:t>
            </a:r>
            <a:endParaRPr lang="en-US" dirty="0"/>
          </a:p>
        </p:txBody>
      </p:sp>
      <p:sp>
        <p:nvSpPr>
          <p:cNvPr id="3" name="Content Placeholder 2"/>
          <p:cNvSpPr>
            <a:spLocks noGrp="1"/>
          </p:cNvSpPr>
          <p:nvPr>
            <p:ph idx="1"/>
          </p:nvPr>
        </p:nvSpPr>
        <p:spPr/>
        <p:txBody>
          <a:bodyPr>
            <a:normAutofit/>
          </a:bodyPr>
          <a:lstStyle/>
          <a:p>
            <a:r>
              <a:rPr lang="en-US" dirty="0" smtClean="0"/>
              <a:t>Year abroad stimulation: engagement made possible with VLE</a:t>
            </a:r>
          </a:p>
          <a:p>
            <a:r>
              <a:rPr lang="en-US" dirty="0" smtClean="0"/>
              <a:t>Meaning based activity honing real-world skills; ‘</a:t>
            </a:r>
            <a:r>
              <a:rPr lang="en-US" dirty="0" err="1" smtClean="0"/>
              <a:t>professionalisation</a:t>
            </a:r>
            <a:r>
              <a:rPr lang="en-US" dirty="0" smtClean="0"/>
              <a:t>’ of YA status </a:t>
            </a:r>
          </a:p>
          <a:p>
            <a:r>
              <a:rPr lang="en-US" dirty="0" smtClean="0"/>
              <a:t>Project-based learning values</a:t>
            </a:r>
          </a:p>
          <a:p>
            <a:r>
              <a:rPr lang="en-US" dirty="0" smtClean="0"/>
              <a:t>Widening participation remit: stimulation for open days, communicating France and </a:t>
            </a:r>
            <a:r>
              <a:rPr lang="en-US" dirty="0" err="1" smtClean="0"/>
              <a:t>francophonie</a:t>
            </a:r>
            <a:r>
              <a:rPr lang="en-US" dirty="0" smtClean="0"/>
              <a:t> in exciting ways in schools</a:t>
            </a:r>
            <a:endParaRPr lang="en-US" dirty="0"/>
          </a:p>
        </p:txBody>
      </p:sp>
    </p:spTree>
    <p:extLst>
      <p:ext uri="{BB962C8B-B14F-4D97-AF65-F5344CB8AC3E}">
        <p14:creationId xmlns:p14="http://schemas.microsoft.com/office/powerpoint/2010/main" val="3122368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ll Street Englis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749905"/>
            <a:ext cx="4390571" cy="5442857"/>
          </a:xfrm>
          <a:prstGeom prst="rect">
            <a:avLst/>
          </a:prstGeom>
        </p:spPr>
      </p:pic>
      <p:sp>
        <p:nvSpPr>
          <p:cNvPr id="3" name="TextBox 2"/>
          <p:cNvSpPr txBox="1"/>
          <p:nvPr/>
        </p:nvSpPr>
        <p:spPr>
          <a:xfrm>
            <a:off x="5382381" y="1088570"/>
            <a:ext cx="2818190" cy="5355313"/>
          </a:xfrm>
          <a:prstGeom prst="rect">
            <a:avLst/>
          </a:prstGeom>
          <a:noFill/>
        </p:spPr>
        <p:txBody>
          <a:bodyPr wrap="square" rtlCol="0">
            <a:spAutoFit/>
          </a:bodyPr>
          <a:lstStyle/>
          <a:p>
            <a:r>
              <a:rPr lang="en-US" dirty="0"/>
              <a:t> I found the </a:t>
            </a:r>
            <a:r>
              <a:rPr lang="en-US" dirty="0">
                <a:solidFill>
                  <a:srgbClr val="1AC819"/>
                </a:solidFill>
              </a:rPr>
              <a:t>perceptions of the English language by the French </a:t>
            </a:r>
            <a:r>
              <a:rPr lang="en-US" dirty="0"/>
              <a:t>quite interesting. Despite the fact that the Institute is evidently seeking to improve the </a:t>
            </a:r>
            <a:r>
              <a:rPr lang="en-US" dirty="0">
                <a:solidFill>
                  <a:srgbClr val="1AC819"/>
                </a:solidFill>
              </a:rPr>
              <a:t>business usage of English</a:t>
            </a:r>
            <a:r>
              <a:rPr lang="en-US" dirty="0"/>
              <a:t>, therefore going for the </a:t>
            </a:r>
            <a:r>
              <a:rPr lang="en-US" dirty="0">
                <a:solidFill>
                  <a:srgbClr val="1AC819"/>
                </a:solidFill>
              </a:rPr>
              <a:t>American imagery of Wall Street and the high-rise office block</a:t>
            </a:r>
            <a:r>
              <a:rPr lang="en-US" dirty="0"/>
              <a:t>, the </a:t>
            </a:r>
            <a:r>
              <a:rPr lang="en-US" dirty="0">
                <a:solidFill>
                  <a:srgbClr val="1AC819"/>
                </a:solidFill>
              </a:rPr>
              <a:t>influences of British tradition and cul</a:t>
            </a:r>
            <a:r>
              <a:rPr lang="en-US" dirty="0"/>
              <a:t>ture attached to that imagery are clear from the presence of the soldiers. </a:t>
            </a:r>
          </a:p>
        </p:txBody>
      </p:sp>
    </p:spTree>
    <p:extLst>
      <p:ext uri="{BB962C8B-B14F-4D97-AF65-F5344CB8AC3E}">
        <p14:creationId xmlns:p14="http://schemas.microsoft.com/office/powerpoint/2010/main" val="69954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experiences</a:t>
            </a:r>
            <a:endParaRPr lang="en-US" dirty="0"/>
          </a:p>
        </p:txBody>
      </p:sp>
      <p:sp>
        <p:nvSpPr>
          <p:cNvPr id="3" name="Content Placeholder 2"/>
          <p:cNvSpPr>
            <a:spLocks noGrp="1"/>
          </p:cNvSpPr>
          <p:nvPr>
            <p:ph idx="1"/>
          </p:nvPr>
        </p:nvSpPr>
        <p:spPr/>
        <p:txBody>
          <a:bodyPr/>
          <a:lstStyle/>
          <a:p>
            <a:r>
              <a:rPr lang="en-US" dirty="0" smtClean="0"/>
              <a:t>Travelling; finding one’s way</a:t>
            </a:r>
          </a:p>
          <a:p>
            <a:r>
              <a:rPr lang="en-US" dirty="0" smtClean="0"/>
              <a:t>Eating in the canteen ; in restaurants</a:t>
            </a:r>
          </a:p>
          <a:p>
            <a:r>
              <a:rPr lang="en-US" dirty="0" smtClean="0"/>
              <a:t>Going on holiday</a:t>
            </a:r>
          </a:p>
          <a:p>
            <a:r>
              <a:rPr lang="en-US" dirty="0" smtClean="0"/>
              <a:t>shopping</a:t>
            </a:r>
          </a:p>
          <a:p>
            <a:endParaRPr lang="en-US" dirty="0"/>
          </a:p>
          <a:p>
            <a:pPr marL="0" indent="0">
              <a:buNone/>
            </a:pPr>
            <a:r>
              <a:rPr lang="en-US" dirty="0" smtClean="0"/>
              <a:t>The ‘doing’ of these things is as important as their outcomes</a:t>
            </a:r>
            <a:endParaRPr lang="en-US" dirty="0"/>
          </a:p>
        </p:txBody>
      </p:sp>
    </p:spTree>
    <p:extLst>
      <p:ext uri="{BB962C8B-B14F-4D97-AF65-F5344CB8AC3E}">
        <p14:creationId xmlns:p14="http://schemas.microsoft.com/office/powerpoint/2010/main" val="3248937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idx="1"/>
          </p:nvPr>
        </p:nvSpPr>
        <p:spPr/>
        <p:txBody>
          <a:bodyPr/>
          <a:lstStyle/>
          <a:p>
            <a:r>
              <a:rPr lang="en-US" dirty="0"/>
              <a:t>Other contexts </a:t>
            </a:r>
            <a:r>
              <a:rPr lang="en-US" dirty="0" smtClean="0"/>
              <a:t>shared…</a:t>
            </a:r>
            <a:endParaRPr lang="en-US" dirty="0"/>
          </a:p>
        </p:txBody>
      </p:sp>
      <p:sp>
        <p:nvSpPr>
          <p:cNvPr id="3" name="Content Placeholder 2"/>
          <p:cNvSpPr>
            <a:spLocks noGrp="1"/>
          </p:cNvSpPr>
          <p:nvPr>
            <p:ph sz="half" idx="2"/>
          </p:nvPr>
        </p:nvSpPr>
        <p:spPr/>
        <p:txBody>
          <a:bodyPr>
            <a:normAutofit fontScale="85000" lnSpcReduction="20000"/>
          </a:bodyPr>
          <a:lstStyle/>
          <a:p>
            <a:r>
              <a:rPr lang="en-US" dirty="0" smtClean="0"/>
              <a:t>Local and regional: tourist materials</a:t>
            </a:r>
          </a:p>
          <a:p>
            <a:r>
              <a:rPr lang="en-US" dirty="0" smtClean="0"/>
              <a:t>Hobbies / pastimes</a:t>
            </a:r>
          </a:p>
          <a:p>
            <a:r>
              <a:rPr lang="en-US" dirty="0" smtClean="0"/>
              <a:t>School teaching methods (language assistants, </a:t>
            </a:r>
            <a:r>
              <a:rPr lang="en-US" dirty="0" err="1" smtClean="0"/>
              <a:t>esp</a:t>
            </a:r>
            <a:r>
              <a:rPr lang="en-US" dirty="0" smtClean="0"/>
              <a:t> Canada)</a:t>
            </a:r>
          </a:p>
          <a:p>
            <a:r>
              <a:rPr lang="en-US" dirty="0" smtClean="0"/>
              <a:t>Literature (story books, magazines)</a:t>
            </a:r>
          </a:p>
          <a:p>
            <a:r>
              <a:rPr lang="en-US" dirty="0" smtClean="0"/>
              <a:t>Food</a:t>
            </a:r>
          </a:p>
          <a:p>
            <a:r>
              <a:rPr lang="en-US" dirty="0" smtClean="0"/>
              <a:t>Business and political discourse</a:t>
            </a:r>
          </a:p>
          <a:p>
            <a:endParaRPr lang="en-US" dirty="0"/>
          </a:p>
        </p:txBody>
      </p:sp>
      <p:sp>
        <p:nvSpPr>
          <p:cNvPr id="6" name="Text Placeholder 5"/>
          <p:cNvSpPr>
            <a:spLocks noGrp="1"/>
          </p:cNvSpPr>
          <p:nvPr>
            <p:ph type="body" sz="quarter" idx="3"/>
          </p:nvPr>
        </p:nvSpPr>
        <p:spPr/>
        <p:txBody>
          <a:bodyPr/>
          <a:lstStyle/>
          <a:p>
            <a:r>
              <a:rPr lang="en-US" dirty="0" smtClean="0"/>
              <a:t>And reflected upon…</a:t>
            </a:r>
            <a:endParaRPr lang="en-US" dirty="0"/>
          </a:p>
        </p:txBody>
      </p:sp>
      <p:sp>
        <p:nvSpPr>
          <p:cNvPr id="7" name="Content Placeholder 6"/>
          <p:cNvSpPr>
            <a:spLocks noGrp="1"/>
          </p:cNvSpPr>
          <p:nvPr>
            <p:ph sz="quarter" idx="4"/>
          </p:nvPr>
        </p:nvSpPr>
        <p:spPr>
          <a:xfrm>
            <a:off x="5167425" y="3065929"/>
            <a:ext cx="3566160" cy="3211046"/>
          </a:xfrm>
        </p:spPr>
        <p:txBody>
          <a:bodyPr>
            <a:normAutofit lnSpcReduction="10000"/>
          </a:bodyPr>
          <a:lstStyle/>
          <a:p>
            <a:pPr marL="0" indent="0">
              <a:buNone/>
            </a:pPr>
            <a:r>
              <a:rPr lang="en-US" i="1" dirty="0" smtClean="0"/>
              <a:t>‘Despite </a:t>
            </a:r>
            <a:r>
              <a:rPr lang="en-US" i="1" dirty="0"/>
              <a:t>the availability of resources online, it can be difficult to assess just how important they are within the French public domain. To demonstrate this, try asking some young French people in your community […] how important those ‘Cultural Topics that we studied at A2 have been in their own cultural development</a:t>
            </a:r>
            <a:r>
              <a:rPr lang="en-US" i="1" dirty="0" smtClean="0"/>
              <a:t>.’</a:t>
            </a:r>
            <a:endParaRPr lang="en-US" i="1" dirty="0"/>
          </a:p>
          <a:p>
            <a:pPr marL="0" indent="0">
              <a:buNone/>
            </a:pPr>
            <a:endParaRPr lang="en-US" dirty="0"/>
          </a:p>
        </p:txBody>
      </p:sp>
    </p:spTree>
    <p:extLst>
      <p:ext uri="{BB962C8B-B14F-4D97-AF65-F5344CB8AC3E}">
        <p14:creationId xmlns:p14="http://schemas.microsoft.com/office/powerpoint/2010/main" val="101107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from the UK schools…</a:t>
            </a:r>
            <a:endParaRPr lang="en-US" dirty="0"/>
          </a:p>
        </p:txBody>
      </p:sp>
      <p:sp>
        <p:nvSpPr>
          <p:cNvPr id="7" name="Content Placeholder 6"/>
          <p:cNvSpPr>
            <a:spLocks noGrp="1"/>
          </p:cNvSpPr>
          <p:nvPr>
            <p:ph idx="1"/>
          </p:nvPr>
        </p:nvSpPr>
        <p:spPr/>
        <p:txBody>
          <a:bodyPr>
            <a:normAutofit lnSpcReduction="10000"/>
          </a:bodyPr>
          <a:lstStyle/>
          <a:p>
            <a:r>
              <a:rPr lang="en-US" dirty="0" smtClean="0"/>
              <a:t>‘For some of the younger students France is some kind of mythical place where people use funny words that for some unknown reason they have to learn! So to actually have proof that real people use the language on a daily basis is really interesting for them.’</a:t>
            </a:r>
          </a:p>
          <a:p>
            <a:r>
              <a:rPr lang="en-US" dirty="0" smtClean="0"/>
              <a:t>‘In the new curriculum we are now required to teach something cultural at least once a half term at KS3. Your resources could be very much in demand for that.’</a:t>
            </a:r>
          </a:p>
          <a:p>
            <a:r>
              <a:rPr lang="en-US" dirty="0" smtClean="0"/>
              <a:t>‘I really think we need to be getting the students to think about constructing mini-projects around a theme but bringing in cross-curricular elements.’ </a:t>
            </a:r>
          </a:p>
          <a:p>
            <a:endParaRPr lang="en-US" dirty="0"/>
          </a:p>
        </p:txBody>
      </p:sp>
    </p:spTree>
    <p:extLst>
      <p:ext uri="{BB962C8B-B14F-4D97-AF65-F5344CB8AC3E}">
        <p14:creationId xmlns:p14="http://schemas.microsoft.com/office/powerpoint/2010/main" val="998532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919164"/>
            <a:ext cx="4378476" cy="366493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 </a:t>
            </a:r>
          </a:p>
          <a:p>
            <a:pPr marL="0" indent="0">
              <a:buFont typeface="Arial"/>
              <a:buNone/>
            </a:pPr>
            <a:endParaRPr lang="en-US" dirty="0" smtClean="0"/>
          </a:p>
        </p:txBody>
      </p:sp>
      <p:sp>
        <p:nvSpPr>
          <p:cNvPr id="3" name="TextBox 2"/>
          <p:cNvSpPr txBox="1"/>
          <p:nvPr/>
        </p:nvSpPr>
        <p:spPr>
          <a:xfrm>
            <a:off x="834571" y="774095"/>
            <a:ext cx="6761239" cy="1938992"/>
          </a:xfrm>
          <a:prstGeom prst="rect">
            <a:avLst/>
          </a:prstGeom>
          <a:noFill/>
        </p:spPr>
        <p:txBody>
          <a:bodyPr wrap="square" rtlCol="0">
            <a:spAutoFit/>
          </a:bodyPr>
          <a:lstStyle/>
          <a:p>
            <a:pPr algn="ctr"/>
            <a:r>
              <a:rPr lang="en-US" sz="6000" dirty="0" smtClean="0"/>
              <a:t>‘Multiple forms of representation’</a:t>
            </a:r>
            <a:endParaRPr lang="en-US" sz="6000" dirty="0"/>
          </a:p>
        </p:txBody>
      </p:sp>
    </p:spTree>
    <p:extLst>
      <p:ext uri="{BB962C8B-B14F-4D97-AF65-F5344CB8AC3E}">
        <p14:creationId xmlns:p14="http://schemas.microsoft.com/office/powerpoint/2010/main" val="3602339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4286" y="568476"/>
            <a:ext cx="2733524" cy="3416320"/>
          </a:xfrm>
          <a:prstGeom prst="rect">
            <a:avLst/>
          </a:prstGeom>
          <a:noFill/>
        </p:spPr>
        <p:txBody>
          <a:bodyPr wrap="square" rtlCol="0">
            <a:spAutoFit/>
          </a:bodyPr>
          <a:lstStyle/>
          <a:p>
            <a:r>
              <a:rPr lang="en-US" dirty="0"/>
              <a:t>Topics wise twitter could be used for holidays- the students could upload photos of holidays they've been on and </a:t>
            </a:r>
            <a:r>
              <a:rPr lang="en-US" dirty="0">
                <a:solidFill>
                  <a:srgbClr val="6DC837"/>
                </a:solidFill>
              </a:rPr>
              <a:t>describe them and the holiday in the foreign language. </a:t>
            </a:r>
            <a:r>
              <a:rPr lang="en-US" dirty="0"/>
              <a:t>I think Twitter could be adapted to any topic really.</a:t>
            </a:r>
          </a:p>
        </p:txBody>
      </p:sp>
      <p:sp>
        <p:nvSpPr>
          <p:cNvPr id="3" name="TextBox 2"/>
          <p:cNvSpPr txBox="1"/>
          <p:nvPr/>
        </p:nvSpPr>
        <p:spPr>
          <a:xfrm>
            <a:off x="3932756" y="737347"/>
            <a:ext cx="2501911" cy="3970318"/>
          </a:xfrm>
          <a:prstGeom prst="rect">
            <a:avLst/>
          </a:prstGeom>
          <a:noFill/>
        </p:spPr>
        <p:txBody>
          <a:bodyPr wrap="square" rtlCol="0">
            <a:spAutoFit/>
          </a:bodyPr>
          <a:lstStyle/>
          <a:p>
            <a:r>
              <a:rPr lang="en-US" dirty="0"/>
              <a:t>A lot of </a:t>
            </a:r>
            <a:r>
              <a:rPr lang="en-US" dirty="0" smtClean="0"/>
              <a:t>it [children’s book</a:t>
            </a:r>
            <a:r>
              <a:rPr lang="en-US" dirty="0" smtClean="0">
                <a:solidFill>
                  <a:srgbClr val="6DC837"/>
                </a:solidFill>
              </a:rPr>
              <a:t>] </a:t>
            </a:r>
            <a:r>
              <a:rPr lang="en-US" dirty="0">
                <a:solidFill>
                  <a:srgbClr val="6DC837"/>
                </a:solidFill>
              </a:rPr>
              <a:t>is written in the passé simple</a:t>
            </a:r>
            <a:r>
              <a:rPr lang="en-US" dirty="0"/>
              <a:t>, so this might make it particularly interesting in a sixth form lesson- as while you don't need to be able to form it, a story might be a good way to </a:t>
            </a:r>
            <a:r>
              <a:rPr lang="en-US" dirty="0">
                <a:solidFill>
                  <a:srgbClr val="6DC837"/>
                </a:solidFill>
              </a:rPr>
              <a:t>see it in action, and to check understanding of it</a:t>
            </a:r>
            <a:r>
              <a:rPr lang="en-US" dirty="0">
                <a:solidFill>
                  <a:srgbClr val="1AC819"/>
                </a:solidFill>
              </a:rPr>
              <a:t>.</a:t>
            </a:r>
          </a:p>
        </p:txBody>
      </p:sp>
      <p:sp>
        <p:nvSpPr>
          <p:cNvPr id="4" name="TextBox 3"/>
          <p:cNvSpPr txBox="1"/>
          <p:nvPr/>
        </p:nvSpPr>
        <p:spPr>
          <a:xfrm>
            <a:off x="163866" y="4874381"/>
            <a:ext cx="8980134" cy="1200329"/>
          </a:xfrm>
          <a:prstGeom prst="rect">
            <a:avLst/>
          </a:prstGeom>
          <a:noFill/>
        </p:spPr>
        <p:txBody>
          <a:bodyPr wrap="square" rtlCol="0">
            <a:spAutoFit/>
          </a:bodyPr>
          <a:lstStyle/>
          <a:p>
            <a:r>
              <a:rPr lang="en-US" dirty="0"/>
              <a:t>One project I thought of for year 9 pupils was planning a holiday for a famous person/idol. </a:t>
            </a:r>
            <a:r>
              <a:rPr lang="en-US" dirty="0" smtClean="0"/>
              <a:t>They could </a:t>
            </a:r>
            <a:r>
              <a:rPr lang="en-US" dirty="0"/>
              <a:t>be given a budget to stick to and, with the internet, could research accommodation and transport, </a:t>
            </a:r>
            <a:r>
              <a:rPr lang="en-US" dirty="0" err="1"/>
              <a:t>practise</a:t>
            </a:r>
            <a:r>
              <a:rPr lang="en-US" dirty="0"/>
              <a:t> giving directions </a:t>
            </a:r>
            <a:r>
              <a:rPr lang="en-US" dirty="0" err="1"/>
              <a:t>ie</a:t>
            </a:r>
            <a:r>
              <a:rPr lang="en-US" dirty="0"/>
              <a:t> from the train station to the hotel, </a:t>
            </a:r>
            <a:r>
              <a:rPr lang="en-US" dirty="0" err="1">
                <a:solidFill>
                  <a:srgbClr val="6DC837"/>
                </a:solidFill>
              </a:rPr>
              <a:t>practise</a:t>
            </a:r>
            <a:r>
              <a:rPr lang="en-US" dirty="0">
                <a:solidFill>
                  <a:srgbClr val="6DC837"/>
                </a:solidFill>
              </a:rPr>
              <a:t> the future </a:t>
            </a:r>
            <a:r>
              <a:rPr lang="en-US" dirty="0" smtClean="0">
                <a:solidFill>
                  <a:srgbClr val="6DC837"/>
                </a:solidFill>
              </a:rPr>
              <a:t>tense</a:t>
            </a:r>
            <a:endParaRPr lang="en-US" dirty="0">
              <a:solidFill>
                <a:srgbClr val="6DC837"/>
              </a:solidFill>
            </a:endParaRPr>
          </a:p>
        </p:txBody>
      </p:sp>
      <p:sp>
        <p:nvSpPr>
          <p:cNvPr id="5" name="TextBox 4"/>
          <p:cNvSpPr txBox="1"/>
          <p:nvPr/>
        </p:nvSpPr>
        <p:spPr>
          <a:xfrm>
            <a:off x="6691149" y="2198383"/>
            <a:ext cx="1939066" cy="830997"/>
          </a:xfrm>
          <a:prstGeom prst="rect">
            <a:avLst/>
          </a:prstGeom>
          <a:noFill/>
        </p:spPr>
        <p:txBody>
          <a:bodyPr wrap="square" rtlCol="0">
            <a:spAutoFit/>
          </a:bodyPr>
          <a:lstStyle/>
          <a:p>
            <a:r>
              <a:rPr lang="en-US" sz="2400" b="1" i="1" dirty="0" smtClean="0">
                <a:solidFill>
                  <a:srgbClr val="33B6DF"/>
                </a:solidFill>
                <a:latin typeface="Cambria"/>
                <a:cs typeface="Cambria"/>
              </a:rPr>
              <a:t>LINGUISTIC ACTIVITIES</a:t>
            </a:r>
            <a:endParaRPr lang="en-US" sz="2400" b="1" i="1" dirty="0">
              <a:solidFill>
                <a:srgbClr val="33B6DF"/>
              </a:solidFill>
              <a:latin typeface="Cambria"/>
              <a:cs typeface="Cambria"/>
            </a:endParaRPr>
          </a:p>
        </p:txBody>
      </p:sp>
    </p:spTree>
    <p:extLst>
      <p:ext uri="{BB962C8B-B14F-4D97-AF65-F5344CB8AC3E}">
        <p14:creationId xmlns:p14="http://schemas.microsoft.com/office/powerpoint/2010/main" val="613460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0229" y="430370"/>
            <a:ext cx="2358573" cy="3693319"/>
          </a:xfrm>
          <a:prstGeom prst="rect">
            <a:avLst/>
          </a:prstGeom>
          <a:blipFill rotWithShape="1">
            <a:blip r:embed="rId3">
              <a:alphaModFix amt="28000"/>
            </a:blip>
            <a:stretch>
              <a:fillRect/>
            </a:stretch>
          </a:blipFill>
        </p:spPr>
        <p:txBody>
          <a:bodyPr wrap="square" rtlCol="0">
            <a:spAutoFit/>
          </a:bodyPr>
          <a:lstStyle/>
          <a:p>
            <a:r>
              <a:rPr lang="en-US" dirty="0" smtClean="0"/>
              <a:t>I also collected 2 little trails around Nancy […] and some themed walks around the Art Nouveau history</a:t>
            </a:r>
          </a:p>
          <a:p>
            <a:endParaRPr lang="en-US" dirty="0" smtClean="0"/>
          </a:p>
          <a:p>
            <a:r>
              <a:rPr lang="en-US" dirty="0" smtClean="0"/>
              <a:t>These could be the starting point to making some kind of research project on Nancy through the ages</a:t>
            </a:r>
          </a:p>
        </p:txBody>
      </p:sp>
      <p:sp>
        <p:nvSpPr>
          <p:cNvPr id="3" name="TextBox 2"/>
          <p:cNvSpPr txBox="1"/>
          <p:nvPr/>
        </p:nvSpPr>
        <p:spPr>
          <a:xfrm>
            <a:off x="7032533" y="580570"/>
            <a:ext cx="1425883" cy="1477328"/>
          </a:xfrm>
          <a:prstGeom prst="rect">
            <a:avLst/>
          </a:prstGeom>
          <a:blipFill rotWithShape="1">
            <a:blip r:embed="rId4">
              <a:alphaModFix amt="16000"/>
            </a:blip>
            <a:stretch>
              <a:fillRect/>
            </a:stretch>
          </a:blipFill>
        </p:spPr>
        <p:txBody>
          <a:bodyPr wrap="square" rtlCol="0">
            <a:spAutoFit/>
          </a:bodyPr>
          <a:lstStyle/>
          <a:p>
            <a:r>
              <a:rPr lang="en-US" dirty="0"/>
              <a:t>they could present to </a:t>
            </a:r>
            <a:r>
              <a:rPr lang="en-US" dirty="0" smtClean="0"/>
              <a:t>each </a:t>
            </a:r>
            <a:r>
              <a:rPr lang="en-US" dirty="0"/>
              <a:t>other about their era.</a:t>
            </a:r>
          </a:p>
        </p:txBody>
      </p:sp>
      <p:sp>
        <p:nvSpPr>
          <p:cNvPr id="4" name="TextBox 3"/>
          <p:cNvSpPr txBox="1"/>
          <p:nvPr/>
        </p:nvSpPr>
        <p:spPr>
          <a:xfrm>
            <a:off x="3331919" y="2744565"/>
            <a:ext cx="2130243" cy="646331"/>
          </a:xfrm>
          <a:prstGeom prst="rect">
            <a:avLst/>
          </a:prstGeom>
          <a:blipFill rotWithShape="1">
            <a:blip r:embed="rId5">
              <a:alphaModFix amt="11000"/>
            </a:blip>
            <a:stretch>
              <a:fillRect/>
            </a:stretch>
          </a:blipFill>
        </p:spPr>
        <p:txBody>
          <a:bodyPr wrap="square" rtlCol="0">
            <a:spAutoFit/>
          </a:bodyPr>
          <a:lstStyle/>
          <a:p>
            <a:r>
              <a:rPr lang="en-US" dirty="0" smtClean="0"/>
              <a:t>Comprehension quiz online</a:t>
            </a:r>
            <a:endParaRPr lang="en-US" dirty="0"/>
          </a:p>
        </p:txBody>
      </p:sp>
      <p:sp>
        <p:nvSpPr>
          <p:cNvPr id="5" name="TextBox 4"/>
          <p:cNvSpPr txBox="1"/>
          <p:nvPr/>
        </p:nvSpPr>
        <p:spPr>
          <a:xfrm>
            <a:off x="5684763" y="3165892"/>
            <a:ext cx="2167094" cy="2031325"/>
          </a:xfrm>
          <a:prstGeom prst="rect">
            <a:avLst/>
          </a:prstGeom>
          <a:blipFill rotWithShape="1">
            <a:blip r:embed="rId4">
              <a:alphaModFix amt="13000"/>
            </a:blip>
            <a:stretch>
              <a:fillRect/>
            </a:stretch>
          </a:blipFill>
        </p:spPr>
        <p:txBody>
          <a:bodyPr wrap="square" rtlCol="0">
            <a:spAutoFit/>
          </a:bodyPr>
          <a:lstStyle/>
          <a:p>
            <a:r>
              <a:rPr lang="en-US" dirty="0"/>
              <a:t>trips to a historical/cultural event/place which they have to give a bit of background information on</a:t>
            </a:r>
          </a:p>
        </p:txBody>
      </p:sp>
      <p:sp>
        <p:nvSpPr>
          <p:cNvPr id="6" name="TextBox 5"/>
          <p:cNvSpPr txBox="1"/>
          <p:nvPr/>
        </p:nvSpPr>
        <p:spPr>
          <a:xfrm rot="10800000" flipV="1">
            <a:off x="3536749" y="793851"/>
            <a:ext cx="2321415" cy="1384995"/>
          </a:xfrm>
          <a:prstGeom prst="rect">
            <a:avLst/>
          </a:prstGeom>
          <a:noFill/>
        </p:spPr>
        <p:txBody>
          <a:bodyPr wrap="square" rtlCol="0">
            <a:spAutoFit/>
          </a:bodyPr>
          <a:lstStyle/>
          <a:p>
            <a:r>
              <a:rPr lang="en-US" sz="2800" dirty="0" smtClean="0">
                <a:solidFill>
                  <a:srgbClr val="33B6DF"/>
                </a:solidFill>
              </a:rPr>
              <a:t>Historical and cultural activities</a:t>
            </a:r>
            <a:endParaRPr lang="en-US" sz="2800" dirty="0">
              <a:solidFill>
                <a:srgbClr val="33B6DF"/>
              </a:solidFill>
            </a:endParaRPr>
          </a:p>
        </p:txBody>
      </p:sp>
      <p:sp>
        <p:nvSpPr>
          <p:cNvPr id="7" name="TextBox 6"/>
          <p:cNvSpPr txBox="1"/>
          <p:nvPr/>
        </p:nvSpPr>
        <p:spPr>
          <a:xfrm>
            <a:off x="1351884" y="4751785"/>
            <a:ext cx="3058811" cy="2031325"/>
          </a:xfrm>
          <a:prstGeom prst="rect">
            <a:avLst/>
          </a:prstGeom>
          <a:blipFill rotWithShape="1">
            <a:blip r:embed="rId5">
              <a:alphaModFix amt="17000"/>
            </a:blip>
            <a:stretch>
              <a:fillRect/>
            </a:stretch>
          </a:blipFill>
        </p:spPr>
        <p:txBody>
          <a:bodyPr wrap="square" rtlCol="0">
            <a:spAutoFit/>
          </a:bodyPr>
          <a:lstStyle/>
          <a:p>
            <a:r>
              <a:rPr lang="en-US" dirty="0"/>
              <a:t>the students could research (either using the internet or provided texts/resources) the Renaissance, the duchy, art nouveau, WWI/II and contemporary life</a:t>
            </a:r>
          </a:p>
        </p:txBody>
      </p:sp>
    </p:spTree>
    <p:extLst>
      <p:ext uri="{BB962C8B-B14F-4D97-AF65-F5344CB8AC3E}">
        <p14:creationId xmlns:p14="http://schemas.microsoft.com/office/powerpoint/2010/main" val="270407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Deepening the YA skills set as part of MFL aims…</a:t>
            </a:r>
            <a:endParaRPr lang="en-US" dirty="0"/>
          </a:p>
        </p:txBody>
      </p:sp>
      <p:sp>
        <p:nvSpPr>
          <p:cNvPr id="3" name="Content Placeholder 2"/>
          <p:cNvSpPr>
            <a:spLocks noGrp="1"/>
          </p:cNvSpPr>
          <p:nvPr>
            <p:ph idx="1"/>
          </p:nvPr>
        </p:nvSpPr>
        <p:spPr/>
        <p:txBody>
          <a:bodyPr/>
          <a:lstStyle/>
          <a:p>
            <a:r>
              <a:rPr lang="en-US" dirty="0" smtClean="0"/>
              <a:t>Metacognition</a:t>
            </a:r>
          </a:p>
          <a:p>
            <a:r>
              <a:rPr lang="en-US" dirty="0" err="1" smtClean="0"/>
              <a:t>Interculture</a:t>
            </a:r>
            <a:r>
              <a:rPr lang="en-US" dirty="0" smtClean="0"/>
              <a:t> and values: self and other</a:t>
            </a:r>
          </a:p>
          <a:p>
            <a:r>
              <a:rPr lang="en-US" dirty="0" smtClean="0"/>
              <a:t>Students as ‘cultural subjects who are both open to and resistant to experiences that challenge their current assumptions.’ (</a:t>
            </a:r>
            <a:r>
              <a:rPr lang="en-US" dirty="0" err="1" smtClean="0"/>
              <a:t>Freadman</a:t>
            </a:r>
            <a:r>
              <a:rPr lang="en-US" dirty="0" smtClean="0"/>
              <a:t>, 2014)</a:t>
            </a:r>
          </a:p>
          <a:p>
            <a:r>
              <a:rPr lang="en-US" dirty="0" smtClean="0"/>
              <a:t>‘</a:t>
            </a:r>
            <a:r>
              <a:rPr lang="en-US" dirty="0" err="1" smtClean="0"/>
              <a:t>Translingual</a:t>
            </a:r>
            <a:r>
              <a:rPr lang="en-US" dirty="0" smtClean="0"/>
              <a:t> and transcultural competence’ (MLA, ‘Foreign Languages in Higher Education’, 2007)</a:t>
            </a:r>
            <a:endParaRPr lang="en-US" dirty="0"/>
          </a:p>
        </p:txBody>
      </p:sp>
    </p:spTree>
    <p:extLst>
      <p:ext uri="{BB962C8B-B14F-4D97-AF65-F5344CB8AC3E}">
        <p14:creationId xmlns:p14="http://schemas.microsoft.com/office/powerpoint/2010/main" val="2636257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so far… how values emerge</a:t>
            </a:r>
            <a:endParaRPr lang="en-US" dirty="0"/>
          </a:p>
        </p:txBody>
      </p:sp>
      <p:sp>
        <p:nvSpPr>
          <p:cNvPr id="3" name="Content Placeholder 2"/>
          <p:cNvSpPr>
            <a:spLocks noGrp="1"/>
          </p:cNvSpPr>
          <p:nvPr>
            <p:ph idx="1"/>
          </p:nvPr>
        </p:nvSpPr>
        <p:spPr/>
        <p:txBody>
          <a:bodyPr>
            <a:normAutofit lnSpcReduction="10000"/>
          </a:bodyPr>
          <a:lstStyle/>
          <a:p>
            <a:r>
              <a:rPr lang="en-US" dirty="0" smtClean="0"/>
              <a:t>Localism</a:t>
            </a:r>
          </a:p>
          <a:p>
            <a:r>
              <a:rPr lang="en-US" dirty="0" smtClean="0"/>
              <a:t>Personal / memory</a:t>
            </a:r>
          </a:p>
          <a:p>
            <a:r>
              <a:rPr lang="en-US" dirty="0" smtClean="0"/>
              <a:t>Unique / not online </a:t>
            </a:r>
          </a:p>
          <a:p>
            <a:r>
              <a:rPr lang="en-US" dirty="0" smtClean="0"/>
              <a:t>Literary / artistic</a:t>
            </a:r>
          </a:p>
          <a:p>
            <a:r>
              <a:rPr lang="en-US" dirty="0" smtClean="0"/>
              <a:t>Nourishing</a:t>
            </a:r>
          </a:p>
          <a:p>
            <a:r>
              <a:rPr lang="en-US" dirty="0" smtClean="0"/>
              <a:t>Culture as language</a:t>
            </a:r>
          </a:p>
          <a:p>
            <a:r>
              <a:rPr lang="en-US" dirty="0" smtClean="0"/>
              <a:t>Embracing electronic tools</a:t>
            </a:r>
            <a:endParaRPr lang="en-US" dirty="0"/>
          </a:p>
        </p:txBody>
      </p:sp>
    </p:spTree>
    <p:extLst>
      <p:ext uri="{BB962C8B-B14F-4D97-AF65-F5344CB8AC3E}">
        <p14:creationId xmlns:p14="http://schemas.microsoft.com/office/powerpoint/2010/main" val="897757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material together</a:t>
            </a:r>
            <a:endParaRPr lang="en-US" dirty="0"/>
          </a:p>
        </p:txBody>
      </p:sp>
      <p:sp>
        <p:nvSpPr>
          <p:cNvPr id="3" name="Content Placeholder 2"/>
          <p:cNvSpPr>
            <a:spLocks noGrp="1"/>
          </p:cNvSpPr>
          <p:nvPr>
            <p:ph idx="1"/>
          </p:nvPr>
        </p:nvSpPr>
        <p:spPr/>
        <p:txBody>
          <a:bodyPr/>
          <a:lstStyle/>
          <a:p>
            <a:r>
              <a:rPr lang="en-US" dirty="0" smtClean="0"/>
              <a:t>Student as researcher – producer becomes pupil as researcher – producer</a:t>
            </a:r>
          </a:p>
          <a:p>
            <a:r>
              <a:rPr lang="en-US" dirty="0" smtClean="0"/>
              <a:t>The idea of the quest – steering one’s way through cultural difference</a:t>
            </a:r>
          </a:p>
          <a:p>
            <a:r>
              <a:rPr lang="en-US" dirty="0" smtClean="0"/>
              <a:t>Cross-curricular materials: </a:t>
            </a:r>
            <a:r>
              <a:rPr lang="en-US" dirty="0" err="1" smtClean="0"/>
              <a:t>maths</a:t>
            </a:r>
            <a:r>
              <a:rPr lang="en-US" dirty="0" smtClean="0"/>
              <a:t>, geography, history</a:t>
            </a:r>
          </a:p>
          <a:p>
            <a:endParaRPr lang="en-US" dirty="0"/>
          </a:p>
        </p:txBody>
      </p:sp>
    </p:spTree>
    <p:extLst>
      <p:ext uri="{BB962C8B-B14F-4D97-AF65-F5344CB8AC3E}">
        <p14:creationId xmlns:p14="http://schemas.microsoft.com/office/powerpoint/2010/main" val="521440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interdisciplinarity</a:t>
            </a:r>
            <a:endParaRPr lang="en-US" dirty="0"/>
          </a:p>
        </p:txBody>
      </p:sp>
      <p:sp>
        <p:nvSpPr>
          <p:cNvPr id="3" name="Content Placeholder 2"/>
          <p:cNvSpPr>
            <a:spLocks noGrp="1"/>
          </p:cNvSpPr>
          <p:nvPr>
            <p:ph idx="1"/>
          </p:nvPr>
        </p:nvSpPr>
        <p:spPr/>
        <p:txBody>
          <a:bodyPr/>
          <a:lstStyle/>
          <a:p>
            <a:r>
              <a:rPr lang="en-US" dirty="0" smtClean="0"/>
              <a:t>Institute of Education (Warwick)</a:t>
            </a:r>
          </a:p>
          <a:p>
            <a:pPr lvl="1"/>
            <a:r>
              <a:rPr lang="en-US" dirty="0" smtClean="0"/>
              <a:t>MFL PGCE trainer</a:t>
            </a:r>
          </a:p>
          <a:p>
            <a:r>
              <a:rPr lang="en-US" dirty="0" smtClean="0"/>
              <a:t>French </a:t>
            </a:r>
            <a:r>
              <a:rPr lang="en-US" dirty="0" err="1" smtClean="0"/>
              <a:t>dept</a:t>
            </a:r>
            <a:r>
              <a:rPr lang="en-US" dirty="0" smtClean="0"/>
              <a:t> YA work </a:t>
            </a:r>
            <a:r>
              <a:rPr lang="en-US" dirty="0" err="1" smtClean="0"/>
              <a:t>co-ordinator</a:t>
            </a:r>
            <a:endParaRPr lang="en-US" dirty="0" smtClean="0"/>
          </a:p>
          <a:p>
            <a:pPr marL="0" indent="0">
              <a:buNone/>
            </a:pPr>
            <a:endParaRPr lang="en-US" dirty="0"/>
          </a:p>
        </p:txBody>
      </p:sp>
    </p:spTree>
    <p:extLst>
      <p:ext uri="{BB962C8B-B14F-4D97-AF65-F5344CB8AC3E}">
        <p14:creationId xmlns:p14="http://schemas.microsoft.com/office/powerpoint/2010/main" val="2002973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in the classroom…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 not just linguistic: a Humanities subject!</a:t>
            </a:r>
          </a:p>
          <a:p>
            <a:r>
              <a:rPr lang="en-US" dirty="0" smtClean="0"/>
              <a:t>Cultural study about the self as well as the other:</a:t>
            </a:r>
            <a:r>
              <a:rPr lang="en-US" sz="2800" dirty="0" smtClean="0">
                <a:solidFill>
                  <a:srgbClr val="800000"/>
                </a:solidFill>
              </a:rPr>
              <a:t> </a:t>
            </a:r>
          </a:p>
          <a:p>
            <a:pPr lvl="1"/>
            <a:r>
              <a:rPr lang="en-US" sz="2400" dirty="0" smtClean="0">
                <a:solidFill>
                  <a:srgbClr val="1AC819"/>
                </a:solidFill>
              </a:rPr>
              <a:t>‘the goal of foreign language instruction is to get students to understand other worldviews, and to see themselves through the eyes of others.’ (</a:t>
            </a:r>
            <a:r>
              <a:rPr lang="en-US" sz="2400" dirty="0" err="1" smtClean="0">
                <a:solidFill>
                  <a:srgbClr val="1AC819"/>
                </a:solidFill>
              </a:rPr>
              <a:t>Byram</a:t>
            </a:r>
            <a:r>
              <a:rPr lang="en-US" sz="2400" dirty="0" smtClean="0">
                <a:solidFill>
                  <a:srgbClr val="1AC819"/>
                </a:solidFill>
              </a:rPr>
              <a:t> and </a:t>
            </a:r>
            <a:r>
              <a:rPr lang="en-US" sz="2400" dirty="0" err="1" smtClean="0">
                <a:solidFill>
                  <a:srgbClr val="1AC819"/>
                </a:solidFill>
              </a:rPr>
              <a:t>Kramsch</a:t>
            </a:r>
            <a:r>
              <a:rPr lang="en-US" sz="2400" dirty="0" smtClean="0">
                <a:solidFill>
                  <a:srgbClr val="1AC819"/>
                </a:solidFill>
              </a:rPr>
              <a:t>)</a:t>
            </a:r>
          </a:p>
          <a:p>
            <a:r>
              <a:rPr lang="en-US" dirty="0" smtClean="0"/>
              <a:t>Limitations to teaching a culture you haven’t ‘lived’</a:t>
            </a:r>
          </a:p>
          <a:p>
            <a:r>
              <a:rPr lang="en-US" dirty="0" smtClean="0"/>
              <a:t>Linguistic structures emerge from this kind of reflection on culture</a:t>
            </a:r>
          </a:p>
        </p:txBody>
      </p:sp>
    </p:spTree>
    <p:extLst>
      <p:ext uri="{BB962C8B-B14F-4D97-AF65-F5344CB8AC3E}">
        <p14:creationId xmlns:p14="http://schemas.microsoft.com/office/powerpoint/2010/main" val="2918306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now?</a:t>
            </a:r>
            <a:endParaRPr lang="en-US" dirty="0"/>
          </a:p>
        </p:txBody>
      </p:sp>
      <p:sp>
        <p:nvSpPr>
          <p:cNvPr id="3" name="Content Placeholder 2"/>
          <p:cNvSpPr>
            <a:spLocks noGrp="1"/>
          </p:cNvSpPr>
          <p:nvPr>
            <p:ph idx="1"/>
          </p:nvPr>
        </p:nvSpPr>
        <p:spPr/>
        <p:txBody>
          <a:bodyPr/>
          <a:lstStyle/>
          <a:p>
            <a:r>
              <a:rPr lang="en-US" dirty="0" smtClean="0"/>
              <a:t>Resource building and trial</a:t>
            </a:r>
          </a:p>
          <a:p>
            <a:r>
              <a:rPr lang="en-US" dirty="0" smtClean="0"/>
              <a:t>Taking the project to next year’s cohort</a:t>
            </a:r>
          </a:p>
          <a:p>
            <a:r>
              <a:rPr lang="en-US" dirty="0" smtClean="0"/>
              <a:t>Working with more local and WP schools</a:t>
            </a:r>
          </a:p>
          <a:p>
            <a:r>
              <a:rPr lang="en-US" dirty="0" smtClean="0"/>
              <a:t>Working more closely with Warwick WP officer</a:t>
            </a:r>
          </a:p>
          <a:p>
            <a:r>
              <a:rPr lang="en-US" dirty="0" smtClean="0"/>
              <a:t>Linking with Routes ‘Adopt a class’ project?</a:t>
            </a:r>
          </a:p>
          <a:p>
            <a:r>
              <a:rPr lang="en-US" dirty="0" smtClean="0"/>
              <a:t>Taking account of new curriculum developments </a:t>
            </a:r>
            <a:endParaRPr lang="en-US" dirty="0"/>
          </a:p>
        </p:txBody>
      </p:sp>
    </p:spTree>
    <p:extLst>
      <p:ext uri="{BB962C8B-B14F-4D97-AF65-F5344CB8AC3E}">
        <p14:creationId xmlns:p14="http://schemas.microsoft.com/office/powerpoint/2010/main" val="1320406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1114424" y="2038256"/>
            <a:ext cx="7610476" cy="4228073"/>
          </a:xfrm>
        </p:spPr>
        <p:txBody>
          <a:bodyPr>
            <a:normAutofit fontScale="62500" lnSpcReduction="20000"/>
          </a:bodyPr>
          <a:lstStyle/>
          <a:p>
            <a:r>
              <a:rPr lang="en-US" dirty="0" smtClean="0"/>
              <a:t>Anne </a:t>
            </a:r>
            <a:r>
              <a:rPr lang="en-US" dirty="0" err="1" smtClean="0"/>
              <a:t>Freadman</a:t>
            </a:r>
            <a:r>
              <a:rPr lang="en-US" dirty="0" smtClean="0"/>
              <a:t>, ‘Fragmented Memory in a Global Age: The Place of Storytelling in Modern Language Curricula’, The Modern Language Journal 98 (2014), 373 - 385</a:t>
            </a:r>
          </a:p>
          <a:p>
            <a:r>
              <a:rPr lang="en-US" dirty="0" err="1" smtClean="0"/>
              <a:t>Gilberte</a:t>
            </a:r>
            <a:r>
              <a:rPr lang="en-US" dirty="0" smtClean="0"/>
              <a:t> Furstenberg, ‘Making Culture the core of the Language Class: Can It Be Done?’, </a:t>
            </a:r>
            <a:r>
              <a:rPr lang="en-US" i="1" dirty="0"/>
              <a:t>The Modern Language Journal</a:t>
            </a:r>
            <a:r>
              <a:rPr lang="en-US" dirty="0"/>
              <a:t>, 94 (2010</a:t>
            </a:r>
            <a:r>
              <a:rPr lang="en-US" dirty="0" smtClean="0"/>
              <a:t>), 329 - 332 </a:t>
            </a:r>
          </a:p>
          <a:p>
            <a:r>
              <a:rPr lang="en-US" dirty="0" smtClean="0"/>
              <a:t>Heidi Byrnes, ‘Revisiting the Role of Culture in the Foreign Language Curriculum’, </a:t>
            </a:r>
            <a:r>
              <a:rPr lang="en-US" i="1" dirty="0" smtClean="0"/>
              <a:t>The Modern Language Journal</a:t>
            </a:r>
            <a:r>
              <a:rPr lang="en-US" dirty="0" smtClean="0"/>
              <a:t>, 94 (2010), 315 - 317</a:t>
            </a:r>
          </a:p>
          <a:p>
            <a:r>
              <a:rPr lang="en-US" dirty="0" err="1" smtClean="0"/>
              <a:t>Katra</a:t>
            </a:r>
            <a:r>
              <a:rPr lang="en-US" dirty="0" smtClean="0"/>
              <a:t> </a:t>
            </a:r>
            <a:r>
              <a:rPr lang="en-US" dirty="0" err="1" smtClean="0"/>
              <a:t>Byram</a:t>
            </a:r>
            <a:r>
              <a:rPr lang="en-US" dirty="0" smtClean="0"/>
              <a:t>, Claire </a:t>
            </a:r>
            <a:r>
              <a:rPr lang="en-US" dirty="0" err="1" smtClean="0"/>
              <a:t>Kramsch</a:t>
            </a:r>
            <a:r>
              <a:rPr lang="en-US" dirty="0" smtClean="0"/>
              <a:t>, ‘Why Is It so Difficult to Teach Language as Culture’, The German Quarterly, 81-1 (2008), 20 - 34 </a:t>
            </a:r>
          </a:p>
          <a:p>
            <a:r>
              <a:rPr lang="en-US" dirty="0" smtClean="0"/>
              <a:t>Laura </a:t>
            </a:r>
            <a:r>
              <a:rPr lang="en-US" dirty="0" err="1" smtClean="0"/>
              <a:t>Helle</a:t>
            </a:r>
            <a:r>
              <a:rPr lang="en-US" dirty="0" smtClean="0"/>
              <a:t>, </a:t>
            </a:r>
            <a:r>
              <a:rPr lang="en-US" dirty="0" err="1" smtClean="0"/>
              <a:t>Päivi</a:t>
            </a:r>
            <a:r>
              <a:rPr lang="en-US" dirty="0" smtClean="0"/>
              <a:t> </a:t>
            </a:r>
            <a:r>
              <a:rPr lang="en-US" dirty="0" err="1" smtClean="0"/>
              <a:t>Tynjälä</a:t>
            </a:r>
            <a:r>
              <a:rPr lang="en-US" dirty="0" smtClean="0"/>
              <a:t>, </a:t>
            </a:r>
            <a:r>
              <a:rPr lang="en-US" dirty="0" err="1" smtClean="0"/>
              <a:t>Erkki</a:t>
            </a:r>
            <a:r>
              <a:rPr lang="en-US" dirty="0" smtClean="0"/>
              <a:t> </a:t>
            </a:r>
            <a:r>
              <a:rPr lang="en-US" dirty="0" err="1" smtClean="0"/>
              <a:t>Olkinuora</a:t>
            </a:r>
            <a:r>
              <a:rPr lang="en-US" dirty="0" smtClean="0"/>
              <a:t>, ‘Project-based learning in post-secondary education – theory, practice and rubber sling shots’, </a:t>
            </a:r>
            <a:r>
              <a:rPr lang="en-US" i="1" dirty="0" smtClean="0"/>
              <a:t>Higher Education </a:t>
            </a:r>
            <a:r>
              <a:rPr lang="en-US" dirty="0" smtClean="0"/>
              <a:t>(2006), 287 – 314</a:t>
            </a:r>
          </a:p>
          <a:p>
            <a:r>
              <a:rPr lang="en-US" dirty="0" smtClean="0"/>
              <a:t>Michael </a:t>
            </a:r>
            <a:r>
              <a:rPr lang="en-US" dirty="0" err="1" smtClean="0"/>
              <a:t>Byram</a:t>
            </a:r>
            <a:r>
              <a:rPr lang="en-US" dirty="0" smtClean="0"/>
              <a:t>, ‘Linguistic and Cultural Education for </a:t>
            </a:r>
            <a:r>
              <a:rPr lang="en-US" dirty="0" err="1" smtClean="0"/>
              <a:t>Bildung</a:t>
            </a:r>
            <a:r>
              <a:rPr lang="en-US" dirty="0" smtClean="0"/>
              <a:t> and Citizenship’, </a:t>
            </a:r>
            <a:r>
              <a:rPr lang="en-US" i="1" dirty="0"/>
              <a:t>The Modern Language Journal</a:t>
            </a:r>
            <a:r>
              <a:rPr lang="en-US" dirty="0"/>
              <a:t>, 94 (2010</a:t>
            </a:r>
            <a:r>
              <a:rPr lang="en-US" dirty="0" smtClean="0"/>
              <a:t>), 317 - 321</a:t>
            </a:r>
          </a:p>
          <a:p>
            <a:r>
              <a:rPr lang="en-US" dirty="0" smtClean="0"/>
              <a:t>Modern </a:t>
            </a:r>
            <a:r>
              <a:rPr lang="en-US" dirty="0"/>
              <a:t>Language Association Ad Hoc Committee on Foreign Languages. (2007). Foreign </a:t>
            </a:r>
            <a:r>
              <a:rPr lang="en-US" dirty="0" smtClean="0"/>
              <a:t>languages </a:t>
            </a:r>
            <a:r>
              <a:rPr lang="en-US" dirty="0"/>
              <a:t>and higher education: New structures for a changed world. </a:t>
            </a:r>
            <a:r>
              <a:rPr lang="en-US" i="1" dirty="0"/>
              <a:t>Profession</a:t>
            </a:r>
            <a:r>
              <a:rPr lang="en-US" dirty="0"/>
              <a:t>, </a:t>
            </a:r>
            <a:r>
              <a:rPr lang="en-US" i="1" dirty="0"/>
              <a:t>2007</a:t>
            </a:r>
            <a:r>
              <a:rPr lang="en-US" dirty="0"/>
              <a:t>, 234– 245. </a:t>
            </a:r>
          </a:p>
          <a:p>
            <a:endParaRPr lang="en-US" dirty="0"/>
          </a:p>
        </p:txBody>
      </p:sp>
    </p:spTree>
    <p:extLst>
      <p:ext uri="{BB962C8B-B14F-4D97-AF65-F5344CB8AC3E}">
        <p14:creationId xmlns:p14="http://schemas.microsoft.com/office/powerpoint/2010/main" val="9079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as producer project</a:t>
            </a:r>
            <a:endParaRPr lang="en-US" dirty="0"/>
          </a:p>
        </p:txBody>
      </p:sp>
      <p:sp>
        <p:nvSpPr>
          <p:cNvPr id="3" name="Content Placeholder 2"/>
          <p:cNvSpPr>
            <a:spLocks noGrp="1"/>
          </p:cNvSpPr>
          <p:nvPr>
            <p:ph idx="1"/>
          </p:nvPr>
        </p:nvSpPr>
        <p:spPr/>
        <p:txBody>
          <a:bodyPr/>
          <a:lstStyle/>
          <a:p>
            <a:r>
              <a:rPr lang="en-US" dirty="0" smtClean="0"/>
              <a:t>Student-led application: budgeting, timeline, etc…</a:t>
            </a:r>
          </a:p>
          <a:p>
            <a:r>
              <a:rPr lang="en-US" dirty="0" smtClean="0"/>
              <a:t>Project to run initially from Summer 2013 – Autumn 2014</a:t>
            </a:r>
          </a:p>
        </p:txBody>
      </p:sp>
    </p:spTree>
    <p:extLst>
      <p:ext uri="{BB962C8B-B14F-4D97-AF65-F5344CB8AC3E}">
        <p14:creationId xmlns:p14="http://schemas.microsoft.com/office/powerpoint/2010/main" val="817795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sz="half" idx="1"/>
          </p:nvPr>
        </p:nvSpPr>
        <p:spPr/>
        <p:txBody>
          <a:bodyPr/>
          <a:lstStyle/>
          <a:p>
            <a:r>
              <a:rPr lang="en-US" dirty="0" smtClean="0"/>
              <a:t>Student volunteers: 15 of them</a:t>
            </a:r>
          </a:p>
          <a:p>
            <a:pPr lvl="1"/>
            <a:r>
              <a:rPr lang="en-US" dirty="0" smtClean="0"/>
              <a:t>13 in France</a:t>
            </a:r>
          </a:p>
          <a:p>
            <a:pPr lvl="1"/>
            <a:r>
              <a:rPr lang="en-US" dirty="0" smtClean="0"/>
              <a:t>2 in Quebec</a:t>
            </a:r>
          </a:p>
          <a:p>
            <a:pPr lvl="1"/>
            <a:r>
              <a:rPr lang="en-US" dirty="0"/>
              <a:t>9</a:t>
            </a:r>
            <a:r>
              <a:rPr lang="en-US" dirty="0" smtClean="0"/>
              <a:t> Language assistants</a:t>
            </a:r>
          </a:p>
          <a:p>
            <a:pPr lvl="1"/>
            <a:r>
              <a:rPr lang="en-US" dirty="0"/>
              <a:t>4</a:t>
            </a:r>
            <a:r>
              <a:rPr lang="en-US" dirty="0" smtClean="0"/>
              <a:t> University students</a:t>
            </a:r>
          </a:p>
          <a:p>
            <a:r>
              <a:rPr lang="en-US" dirty="0" smtClean="0"/>
              <a:t>French </a:t>
            </a:r>
            <a:r>
              <a:rPr lang="en-US" dirty="0" err="1" smtClean="0"/>
              <a:t>dept</a:t>
            </a:r>
            <a:r>
              <a:rPr lang="en-US" dirty="0" smtClean="0"/>
              <a:t> Year Abroad staff</a:t>
            </a:r>
          </a:p>
          <a:p>
            <a:pPr lvl="1"/>
            <a:endParaRPr lang="en-US" dirty="0" smtClean="0"/>
          </a:p>
          <a:p>
            <a:endParaRPr lang="en-US" dirty="0" smtClean="0"/>
          </a:p>
          <a:p>
            <a:endParaRPr lang="en-US" dirty="0" smtClean="0"/>
          </a:p>
          <a:p>
            <a:pPr lvl="1"/>
            <a:endParaRPr lang="en-US" dirty="0"/>
          </a:p>
        </p:txBody>
      </p:sp>
      <p:sp>
        <p:nvSpPr>
          <p:cNvPr id="4" name="Content Placeholder 3"/>
          <p:cNvSpPr>
            <a:spLocks noGrp="1"/>
          </p:cNvSpPr>
          <p:nvPr>
            <p:ph sz="half" idx="2"/>
          </p:nvPr>
        </p:nvSpPr>
        <p:spPr/>
        <p:txBody>
          <a:bodyPr/>
          <a:lstStyle/>
          <a:p>
            <a:r>
              <a:rPr lang="en-US" dirty="0" smtClean="0"/>
              <a:t>3 local schools</a:t>
            </a:r>
          </a:p>
          <a:p>
            <a:r>
              <a:rPr lang="en-US" dirty="0" smtClean="0"/>
              <a:t>Other interested MFL teachers</a:t>
            </a:r>
            <a:endParaRPr lang="en-US" dirty="0"/>
          </a:p>
        </p:txBody>
      </p:sp>
    </p:spTree>
    <p:extLst>
      <p:ext uri="{BB962C8B-B14F-4D97-AF65-F5344CB8AC3E}">
        <p14:creationId xmlns:p14="http://schemas.microsoft.com/office/powerpoint/2010/main" val="2703956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Training at Warwick: MFL in the secondary sector</a:t>
            </a:r>
          </a:p>
          <a:p>
            <a:r>
              <a:rPr lang="en-US" dirty="0" smtClean="0"/>
              <a:t>Identification of target groups (years 9 and 12)</a:t>
            </a:r>
          </a:p>
          <a:p>
            <a:r>
              <a:rPr lang="en-US" dirty="0" smtClean="0"/>
              <a:t>Local schools visits (June 2013)</a:t>
            </a:r>
          </a:p>
          <a:p>
            <a:r>
              <a:rPr lang="en-US" dirty="0" smtClean="0"/>
              <a:t>Sourcing of </a:t>
            </a:r>
            <a:r>
              <a:rPr lang="en-US" dirty="0" err="1" smtClean="0"/>
              <a:t>realia</a:t>
            </a:r>
            <a:r>
              <a:rPr lang="en-US" dirty="0" smtClean="0"/>
              <a:t> / resources (Oct – June 2014)</a:t>
            </a:r>
          </a:p>
          <a:p>
            <a:r>
              <a:rPr lang="en-US" dirty="0" smtClean="0"/>
              <a:t>Creation of hard-copy and electronic teaching resources (Sept 2014)</a:t>
            </a:r>
          </a:p>
          <a:p>
            <a:r>
              <a:rPr lang="en-US" dirty="0" smtClean="0"/>
              <a:t>Possible re-visit to schools to see implementation of resources…</a:t>
            </a:r>
            <a:endParaRPr lang="en-US" dirty="0"/>
          </a:p>
        </p:txBody>
      </p:sp>
    </p:spTree>
    <p:extLst>
      <p:ext uri="{BB962C8B-B14F-4D97-AF65-F5344CB8AC3E}">
        <p14:creationId xmlns:p14="http://schemas.microsoft.com/office/powerpoint/2010/main" val="393158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5982"/>
            <a:ext cx="8913813" cy="1078710"/>
          </a:xfrm>
        </p:spPr>
        <p:txBody>
          <a:bodyPr>
            <a:normAutofit fontScale="90000"/>
          </a:bodyPr>
          <a:lstStyle/>
          <a:p>
            <a:r>
              <a:rPr lang="en-US" dirty="0"/>
              <a:t>Values of </a:t>
            </a:r>
            <a:r>
              <a:rPr lang="en-US" dirty="0" smtClean="0"/>
              <a:t>project-based </a:t>
            </a:r>
            <a:r>
              <a:rPr lang="en-US" dirty="0"/>
              <a:t>learning</a:t>
            </a:r>
            <a:br>
              <a:rPr lang="en-US" dirty="0"/>
            </a:br>
            <a:r>
              <a:rPr lang="en-US" dirty="0" smtClean="0"/>
              <a:t> (</a:t>
            </a:r>
            <a:r>
              <a:rPr lang="en-US" dirty="0" err="1" smtClean="0"/>
              <a:t>Helle</a:t>
            </a:r>
            <a:r>
              <a:rPr lang="en-US" dirty="0" smtClean="0"/>
              <a:t> et al, 2006)</a:t>
            </a:r>
            <a:endParaRPr lang="en-US" dirty="0"/>
          </a:p>
        </p:txBody>
      </p:sp>
      <p:sp>
        <p:nvSpPr>
          <p:cNvPr id="3" name="Content Placeholder 2"/>
          <p:cNvSpPr>
            <a:spLocks noGrp="1"/>
          </p:cNvSpPr>
          <p:nvPr>
            <p:ph sz="half" idx="1"/>
          </p:nvPr>
        </p:nvSpPr>
        <p:spPr>
          <a:xfrm>
            <a:off x="505250" y="1597583"/>
            <a:ext cx="4178510" cy="4679392"/>
          </a:xfrm>
        </p:spPr>
        <p:txBody>
          <a:bodyPr>
            <a:noAutofit/>
          </a:bodyPr>
          <a:lstStyle/>
          <a:p>
            <a:pPr>
              <a:buFont typeface="Wingdings" charset="2"/>
              <a:buChar char="Ø"/>
            </a:pPr>
            <a:r>
              <a:rPr lang="en-US" sz="2000" dirty="0" smtClean="0"/>
              <a:t>‘problem or question serves to drive learning activities’ </a:t>
            </a:r>
          </a:p>
          <a:p>
            <a:pPr>
              <a:buFont typeface="Wingdings" charset="2"/>
              <a:buChar char="Ø"/>
            </a:pPr>
            <a:r>
              <a:rPr lang="en-US" sz="2000" dirty="0" smtClean="0"/>
              <a:t>‘constructing a concrete </a:t>
            </a:r>
            <a:r>
              <a:rPr lang="en-US" sz="2000" dirty="0" err="1" smtClean="0"/>
              <a:t>artefact</a:t>
            </a:r>
            <a:r>
              <a:rPr lang="en-US" sz="2000" dirty="0" smtClean="0"/>
              <a:t>’</a:t>
            </a:r>
          </a:p>
          <a:p>
            <a:pPr>
              <a:buFont typeface="Wingdings" charset="2"/>
              <a:buChar char="Ø"/>
            </a:pPr>
            <a:r>
              <a:rPr lang="en-US" sz="2000" dirty="0" smtClean="0"/>
              <a:t>‘learner control of the learning process’</a:t>
            </a:r>
          </a:p>
          <a:p>
            <a:pPr>
              <a:buFont typeface="Wingdings" charset="2"/>
              <a:buChar char="Ø"/>
            </a:pPr>
            <a:r>
              <a:rPr lang="en-US" sz="2000" dirty="0" smtClean="0"/>
              <a:t> ‘contextualization of learning’</a:t>
            </a:r>
          </a:p>
          <a:p>
            <a:pPr>
              <a:buFont typeface="Wingdings" charset="2"/>
              <a:buChar char="Ø"/>
            </a:pPr>
            <a:r>
              <a:rPr lang="en-US" sz="2000" dirty="0" smtClean="0"/>
              <a:t>‘multiple forms of representation’</a:t>
            </a:r>
          </a:p>
          <a:p>
            <a:pPr>
              <a:buFont typeface="Wingdings" charset="2"/>
              <a:buChar char="Ø"/>
            </a:pPr>
            <a:r>
              <a:rPr lang="en-US" sz="2000" dirty="0" smtClean="0"/>
              <a:t>‘motivation’</a:t>
            </a:r>
          </a:p>
        </p:txBody>
      </p:sp>
      <p:sp>
        <p:nvSpPr>
          <p:cNvPr id="4" name="Content Placeholder 3"/>
          <p:cNvSpPr>
            <a:spLocks noGrp="1"/>
          </p:cNvSpPr>
          <p:nvPr>
            <p:ph sz="half" idx="2"/>
          </p:nvPr>
        </p:nvSpPr>
        <p:spPr>
          <a:xfrm>
            <a:off x="5147534" y="1829710"/>
            <a:ext cx="3566160" cy="4447265"/>
          </a:xfrm>
        </p:spPr>
        <p:txBody>
          <a:bodyPr>
            <a:normAutofit fontScale="85000" lnSpcReduction="20000"/>
          </a:bodyPr>
          <a:lstStyle/>
          <a:p>
            <a:pPr lvl="1"/>
            <a:endParaRPr lang="en-US" dirty="0" smtClean="0"/>
          </a:p>
          <a:p>
            <a:pPr marL="349250" lvl="1" indent="0">
              <a:buNone/>
            </a:pPr>
            <a:endParaRPr lang="en-US" dirty="0"/>
          </a:p>
          <a:p>
            <a:pPr lvl="1"/>
            <a:r>
              <a:rPr lang="en-US" sz="2500" dirty="0" smtClean="0"/>
              <a:t>Interdisciplinary</a:t>
            </a:r>
            <a:endParaRPr lang="en-US" sz="2500" dirty="0"/>
          </a:p>
          <a:p>
            <a:pPr lvl="1"/>
            <a:r>
              <a:rPr lang="en-US" sz="2500" dirty="0"/>
              <a:t>Real world issues</a:t>
            </a:r>
          </a:p>
          <a:p>
            <a:pPr lvl="1"/>
            <a:r>
              <a:rPr lang="en-US" sz="2500" dirty="0" smtClean="0"/>
              <a:t>Independence</a:t>
            </a:r>
          </a:p>
          <a:p>
            <a:pPr lvl="1"/>
            <a:r>
              <a:rPr lang="en-US" sz="2500" dirty="0" smtClean="0"/>
              <a:t>Team work</a:t>
            </a:r>
          </a:p>
          <a:p>
            <a:pPr lvl="1"/>
            <a:r>
              <a:rPr lang="en-US" sz="2500" dirty="0" smtClean="0"/>
              <a:t>‘rethink[</a:t>
            </a:r>
            <a:r>
              <a:rPr lang="en-US" sz="2500" dirty="0" err="1" smtClean="0"/>
              <a:t>ing</a:t>
            </a:r>
            <a:r>
              <a:rPr lang="en-US" sz="2500" dirty="0" smtClean="0"/>
              <a:t>] and </a:t>
            </a:r>
            <a:r>
              <a:rPr lang="en-US" sz="2500" dirty="0" err="1" smtClean="0"/>
              <a:t>redefin</a:t>
            </a:r>
            <a:r>
              <a:rPr lang="en-US" sz="2500" dirty="0" smtClean="0"/>
              <a:t>[</a:t>
            </a:r>
            <a:r>
              <a:rPr lang="en-US" sz="2500" dirty="0" err="1" smtClean="0"/>
              <a:t>ing</a:t>
            </a:r>
            <a:r>
              <a:rPr lang="en-US" sz="2500" dirty="0" smtClean="0"/>
              <a:t>] tasks’</a:t>
            </a:r>
          </a:p>
          <a:p>
            <a:pPr lvl="1"/>
            <a:r>
              <a:rPr lang="en-US" sz="2500" dirty="0" smtClean="0"/>
              <a:t>Vertical (subject) and horizontal (‘generic skills’) learning</a:t>
            </a:r>
          </a:p>
          <a:p>
            <a:pPr lvl="1"/>
            <a:r>
              <a:rPr lang="en-US" sz="2500" dirty="0" smtClean="0"/>
              <a:t>Intercultural negotiation</a:t>
            </a:r>
            <a:endParaRPr lang="en-US" sz="2500" dirty="0"/>
          </a:p>
          <a:p>
            <a:pPr marL="0" indent="0">
              <a:buNone/>
            </a:pPr>
            <a:endParaRPr lang="en-US" dirty="0" smtClean="0"/>
          </a:p>
        </p:txBody>
      </p:sp>
    </p:spTree>
    <p:extLst>
      <p:ext uri="{BB962C8B-B14F-4D97-AF65-F5344CB8AC3E}">
        <p14:creationId xmlns:p14="http://schemas.microsoft.com/office/powerpoint/2010/main" val="270220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424" y="1119674"/>
            <a:ext cx="7610476" cy="5146656"/>
          </a:xfrm>
        </p:spPr>
        <p:txBody>
          <a:bodyPr>
            <a:normAutofit/>
          </a:bodyPr>
          <a:lstStyle/>
          <a:p>
            <a:pPr marL="0" indent="0" algn="ctr">
              <a:buNone/>
            </a:pPr>
            <a:r>
              <a:rPr lang="en-US" sz="6000" dirty="0"/>
              <a:t>‘problem or question serves to drive learning activities’ </a:t>
            </a:r>
          </a:p>
          <a:p>
            <a:endParaRPr lang="en-US" dirty="0"/>
          </a:p>
        </p:txBody>
      </p:sp>
    </p:spTree>
    <p:extLst>
      <p:ext uri="{BB962C8B-B14F-4D97-AF65-F5344CB8AC3E}">
        <p14:creationId xmlns:p14="http://schemas.microsoft.com/office/powerpoint/2010/main" val="2582521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450" y="946551"/>
            <a:ext cx="2467952" cy="2215991"/>
          </a:xfrm>
          <a:prstGeom prst="rect">
            <a:avLst/>
          </a:prstGeom>
          <a:noFill/>
        </p:spPr>
        <p:txBody>
          <a:bodyPr wrap="square" rtlCol="0">
            <a:spAutoFit/>
          </a:bodyPr>
          <a:lstStyle/>
          <a:p>
            <a:r>
              <a:rPr lang="en-GB" sz="2000" b="1" i="1" dirty="0" smtClean="0"/>
              <a:t>‘Finding </a:t>
            </a:r>
            <a:r>
              <a:rPr lang="en-GB" sz="2000" b="1" i="1" dirty="0"/>
              <a:t>a French education programme fit for the 21</a:t>
            </a:r>
            <a:r>
              <a:rPr lang="en-GB" sz="2000" b="1" i="1" baseline="30000" dirty="0"/>
              <a:t>st</a:t>
            </a:r>
            <a:r>
              <a:rPr lang="en-GB" sz="2000" b="1" i="1" dirty="0"/>
              <a:t> century British school </a:t>
            </a:r>
            <a:r>
              <a:rPr lang="en-GB" sz="2000" b="1" i="1" dirty="0" smtClean="0"/>
              <a:t>children’</a:t>
            </a:r>
            <a:endParaRPr lang="en-GB" sz="2000" i="1" dirty="0"/>
          </a:p>
          <a:p>
            <a:endParaRPr lang="en-US" dirty="0"/>
          </a:p>
        </p:txBody>
      </p:sp>
      <p:sp>
        <p:nvSpPr>
          <p:cNvPr id="5" name="TextBox 4"/>
          <p:cNvSpPr txBox="1"/>
          <p:nvPr/>
        </p:nvSpPr>
        <p:spPr>
          <a:xfrm>
            <a:off x="4145280" y="741680"/>
            <a:ext cx="2366107" cy="760402"/>
          </a:xfrm>
          <a:prstGeom prst="rect">
            <a:avLst/>
          </a:prstGeom>
          <a:noFill/>
        </p:spPr>
        <p:txBody>
          <a:bodyPr wrap="square" rtlCol="0">
            <a:spAutoFit/>
          </a:bodyPr>
          <a:lstStyle/>
          <a:p>
            <a:endParaRPr lang="en-US" dirty="0"/>
          </a:p>
        </p:txBody>
      </p:sp>
      <p:sp>
        <p:nvSpPr>
          <p:cNvPr id="6" name="Rectangle 5"/>
          <p:cNvSpPr/>
          <p:nvPr/>
        </p:nvSpPr>
        <p:spPr>
          <a:xfrm>
            <a:off x="5496560" y="416560"/>
            <a:ext cx="2865120" cy="1754327"/>
          </a:xfrm>
          <a:prstGeom prst="rect">
            <a:avLst/>
          </a:prstGeom>
        </p:spPr>
        <p:txBody>
          <a:bodyPr wrap="square">
            <a:spAutoFit/>
          </a:bodyPr>
          <a:lstStyle/>
          <a:p>
            <a:r>
              <a:rPr lang="en-GB" dirty="0"/>
              <a:t>Recognising need to promote language learning within the school system and particularly to reach pupils who feel that languages are not for them </a:t>
            </a:r>
            <a:endParaRPr lang="en-US" dirty="0"/>
          </a:p>
        </p:txBody>
      </p:sp>
      <p:sp>
        <p:nvSpPr>
          <p:cNvPr id="10" name="Rectangle 9"/>
          <p:cNvSpPr/>
          <p:nvPr/>
        </p:nvSpPr>
        <p:spPr>
          <a:xfrm>
            <a:off x="902866" y="3393036"/>
            <a:ext cx="2917294" cy="3139321"/>
          </a:xfrm>
          <a:prstGeom prst="rect">
            <a:avLst/>
          </a:prstGeom>
        </p:spPr>
        <p:txBody>
          <a:bodyPr wrap="square">
            <a:spAutoFit/>
          </a:bodyPr>
          <a:lstStyle/>
          <a:p>
            <a:r>
              <a:rPr lang="en-GB" dirty="0"/>
              <a:t>we are seeking to help develop a curriculum which motivates and engages pupils by heightening their awareness of contemporary French culture through greater exposure to authentic French materials and experiences. </a:t>
            </a:r>
            <a:endParaRPr lang="en-US" dirty="0"/>
          </a:p>
        </p:txBody>
      </p:sp>
      <p:sp>
        <p:nvSpPr>
          <p:cNvPr id="15" name="Rectangle 14"/>
          <p:cNvSpPr/>
          <p:nvPr/>
        </p:nvSpPr>
        <p:spPr>
          <a:xfrm>
            <a:off x="4702840" y="3650985"/>
            <a:ext cx="2155159" cy="2031325"/>
          </a:xfrm>
          <a:prstGeom prst="rect">
            <a:avLst/>
          </a:prstGeom>
        </p:spPr>
        <p:txBody>
          <a:bodyPr wrap="square">
            <a:spAutoFit/>
          </a:bodyPr>
          <a:lstStyle/>
          <a:p>
            <a:r>
              <a:rPr lang="en-GB" dirty="0"/>
              <a:t>Students on Year Abroad taking lead role as producers of resources as well as consumers of intercultural experiences. </a:t>
            </a:r>
            <a:endParaRPr lang="en-US" dirty="0"/>
          </a:p>
        </p:txBody>
      </p:sp>
      <p:sp>
        <p:nvSpPr>
          <p:cNvPr id="17" name="Oval Callout 16"/>
          <p:cNvSpPr/>
          <p:nvPr/>
        </p:nvSpPr>
        <p:spPr>
          <a:xfrm>
            <a:off x="2990535" y="1062890"/>
            <a:ext cx="2188544" cy="1490512"/>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From student project bid </a:t>
            </a:r>
          </a:p>
        </p:txBody>
      </p:sp>
    </p:spTree>
    <p:extLst>
      <p:ext uri="{BB962C8B-B14F-4D97-AF65-F5344CB8AC3E}">
        <p14:creationId xmlns:p14="http://schemas.microsoft.com/office/powerpoint/2010/main" val="232545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P spid="15" grpId="0"/>
    </p:bld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1334</TotalTime>
  <Words>3314</Words>
  <Application>Microsoft Office PowerPoint</Application>
  <PresentationFormat>On-screen Show (4:3)</PresentationFormat>
  <Paragraphs>284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Perception</vt:lpstr>
      <vt:lpstr>Out of the frying pan and into the classroom</vt:lpstr>
      <vt:lpstr>Project conception</vt:lpstr>
      <vt:lpstr>interdisciplinarity</vt:lpstr>
      <vt:lpstr>Student as producer project</vt:lpstr>
      <vt:lpstr>Stakeholders</vt:lpstr>
      <vt:lpstr>Time line</vt:lpstr>
      <vt:lpstr>Values of project-based learning  (Helle et al, 2006)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Many contexts: many environments</vt:lpstr>
      <vt:lpstr>PowerPoint Presentation</vt:lpstr>
      <vt:lpstr>PowerPoint Presentation</vt:lpstr>
      <vt:lpstr>Real life experiences</vt:lpstr>
      <vt:lpstr>PowerPoint Presentation</vt:lpstr>
      <vt:lpstr>Voices from the UK schools…</vt:lpstr>
      <vt:lpstr>PowerPoint Presentation</vt:lpstr>
      <vt:lpstr>PowerPoint Presentation</vt:lpstr>
      <vt:lpstr>PowerPoint Presentation</vt:lpstr>
      <vt:lpstr>Deepening the YA skills set as part of MFL aims…</vt:lpstr>
      <vt:lpstr>Progress so far… how values emerge</vt:lpstr>
      <vt:lpstr>Putting material together</vt:lpstr>
      <vt:lpstr>Culture in the classroom…</vt:lpstr>
      <vt:lpstr>Where now?</vt:lpstr>
      <vt:lpstr>Bibliography</vt:lpstr>
    </vt:vector>
  </TitlesOfParts>
  <Company>university of warwick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the frying pan…</dc:title>
  <dc:creator>Catherine Hampton</dc:creator>
  <cp:lastModifiedBy>Nash S.</cp:lastModifiedBy>
  <cp:revision>63</cp:revision>
  <cp:lastPrinted>2014-07-09T20:40:51Z</cp:lastPrinted>
  <dcterms:created xsi:type="dcterms:W3CDTF">2014-07-08T14:30:42Z</dcterms:created>
  <dcterms:modified xsi:type="dcterms:W3CDTF">2014-07-17T09:10:40Z</dcterms:modified>
</cp:coreProperties>
</file>